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82" r:id="rId2"/>
    <p:sldId id="1029" r:id="rId3"/>
    <p:sldId id="1021" r:id="rId4"/>
    <p:sldId id="901" r:id="rId5"/>
    <p:sldId id="1008" r:id="rId6"/>
    <p:sldId id="1052" r:id="rId7"/>
    <p:sldId id="1048" r:id="rId8"/>
    <p:sldId id="974" r:id="rId9"/>
    <p:sldId id="981" r:id="rId10"/>
    <p:sldId id="983" r:id="rId11"/>
    <p:sldId id="988" r:id="rId12"/>
    <p:sldId id="986" r:id="rId13"/>
    <p:sldId id="771" r:id="rId14"/>
    <p:sldId id="918" r:id="rId15"/>
    <p:sldId id="958" r:id="rId16"/>
    <p:sldId id="898" r:id="rId17"/>
    <p:sldId id="1024" r:id="rId18"/>
    <p:sldId id="780" r:id="rId19"/>
    <p:sldId id="961" r:id="rId20"/>
    <p:sldId id="803" r:id="rId21"/>
    <p:sldId id="1044" r:id="rId22"/>
    <p:sldId id="772" r:id="rId23"/>
    <p:sldId id="1050" r:id="rId24"/>
    <p:sldId id="1007" r:id="rId25"/>
    <p:sldId id="1046" r:id="rId26"/>
    <p:sldId id="1053" r:id="rId27"/>
    <p:sldId id="1056" r:id="rId28"/>
    <p:sldId id="979" r:id="rId29"/>
    <p:sldId id="966" r:id="rId30"/>
    <p:sldId id="1047" r:id="rId31"/>
    <p:sldId id="1027" r:id="rId32"/>
    <p:sldId id="1020" r:id="rId33"/>
    <p:sldId id="1026" r:id="rId34"/>
    <p:sldId id="1018" r:id="rId35"/>
    <p:sldId id="1017" r:id="rId36"/>
    <p:sldId id="1045" r:id="rId37"/>
    <p:sldId id="1030" r:id="rId38"/>
    <p:sldId id="1057" r:id="rId39"/>
    <p:sldId id="1032" r:id="rId40"/>
    <p:sldId id="1035" r:id="rId41"/>
    <p:sldId id="1037" r:id="rId42"/>
    <p:sldId id="1040" r:id="rId43"/>
    <p:sldId id="1041" r:id="rId44"/>
    <p:sldId id="1054" r:id="rId45"/>
    <p:sldId id="1012" r:id="rId46"/>
    <p:sldId id="978" r:id="rId47"/>
    <p:sldId id="1019" r:id="rId48"/>
    <p:sldId id="1038" r:id="rId49"/>
    <p:sldId id="1011" r:id="rId50"/>
    <p:sldId id="995" r:id="rId51"/>
    <p:sldId id="1004" r:id="rId52"/>
    <p:sldId id="1005" r:id="rId53"/>
    <p:sldId id="972" r:id="rId54"/>
    <p:sldId id="1042" r:id="rId55"/>
    <p:sldId id="799" r:id="rId56"/>
    <p:sldId id="1058" r:id="rId57"/>
  </p:sldIdLst>
  <p:sldSz cx="9144000" cy="6858000" type="screen4x3"/>
  <p:notesSz cx="7038975" cy="918527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3">
          <p15:clr>
            <a:srgbClr val="A4A3A4"/>
          </p15:clr>
        </p15:guide>
        <p15:guide id="2" pos="22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741F6"/>
    <a:srgbClr val="0000E6"/>
    <a:srgbClr val="FFFF00"/>
    <a:srgbClr val="9900CC"/>
    <a:srgbClr val="FF3300"/>
    <a:srgbClr val="A92805"/>
    <a:srgbClr val="3E704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0" autoAdjust="0"/>
    <p:restoredTop sz="99630" autoAdjust="0"/>
  </p:normalViewPr>
  <p:slideViewPr>
    <p:cSldViewPr snapToGrid="0">
      <p:cViewPr>
        <p:scale>
          <a:sx n="94" d="100"/>
          <a:sy n="94" d="100"/>
        </p:scale>
        <p:origin x="-784" y="-456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4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4432"/>
    </p:cViewPr>
  </p:sorterViewPr>
  <p:notesViewPr>
    <p:cSldViewPr snapToGrid="0" snapToObjects="1">
      <p:cViewPr varScale="1">
        <p:scale>
          <a:sx n="63" d="100"/>
          <a:sy n="63" d="100"/>
        </p:scale>
        <p:origin x="-2688" y="-96"/>
      </p:cViewPr>
      <p:guideLst>
        <p:guide orient="horz" pos="2893"/>
        <p:guide pos="22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B:\DataXavi\Xavi\Work\Conferences\NSSMIC2013-%20Seoul\Moo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838733653868"/>
          <c:y val="0.0424143556280587"/>
          <c:w val="0.835304392260702"/>
          <c:h val="0.807504078303426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trendlineType val="exp"/>
            <c:dispRSqr val="0"/>
            <c:dispEq val="0"/>
          </c:trendline>
          <c:xVal>
            <c:numRef>
              <c:f>Sheet1!$J$46:$J$53</c:f>
              <c:numCache>
                <c:formatCode>General</c:formatCode>
                <c:ptCount val="8"/>
                <c:pt idx="0">
                  <c:v>600.0</c:v>
                </c:pt>
                <c:pt idx="1">
                  <c:v>250.0</c:v>
                </c:pt>
                <c:pt idx="2">
                  <c:v>250.0</c:v>
                </c:pt>
                <c:pt idx="3">
                  <c:v>130.0</c:v>
                </c:pt>
                <c:pt idx="4">
                  <c:v>130.0</c:v>
                </c:pt>
                <c:pt idx="5">
                  <c:v>65.0</c:v>
                </c:pt>
                <c:pt idx="6">
                  <c:v>130.0</c:v>
                </c:pt>
                <c:pt idx="7">
                  <c:v>130.0</c:v>
                </c:pt>
              </c:numCache>
            </c:numRef>
          </c:xVal>
          <c:yVal>
            <c:numRef>
              <c:f>Sheet1!$K$46:$K$53</c:f>
              <c:numCache>
                <c:formatCode>General</c:formatCode>
                <c:ptCount val="8"/>
                <c:pt idx="0">
                  <c:v>0.01384083</c:v>
                </c:pt>
                <c:pt idx="1">
                  <c:v>0.175206611570248</c:v>
                </c:pt>
                <c:pt idx="2">
                  <c:v>0.181818181818182</c:v>
                </c:pt>
                <c:pt idx="3">
                  <c:v>0.56198347</c:v>
                </c:pt>
                <c:pt idx="4">
                  <c:v>0.89256198</c:v>
                </c:pt>
                <c:pt idx="5">
                  <c:v>1.7578125</c:v>
                </c:pt>
                <c:pt idx="6">
                  <c:v>0.628099173553719</c:v>
                </c:pt>
                <c:pt idx="7">
                  <c:v>0.454545454545454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E2-4C43-ABA9-5B9B8B641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724024"/>
        <c:axId val="2139666968"/>
      </c:scatterChart>
      <c:valAx>
        <c:axId val="2139724024"/>
        <c:scaling>
          <c:orientation val="minMax"/>
        </c:scaling>
        <c:delete val="0"/>
        <c:axPos val="b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olid"/>
            </a:ln>
          </c:spPr>
        </c:majorGridlines>
        <c:min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CMOS process [nm]</a:t>
                </a:r>
                <a:endParaRPr lang="en-GB" b="1"/>
              </a:p>
            </c:rich>
          </c:tx>
          <c:layout>
            <c:manualLayout>
              <c:xMode val="edge"/>
              <c:yMode val="edge"/>
              <c:x val="0.425823165763461"/>
              <c:y val="0.9260467024323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39666968"/>
        <c:crossesAt val="0.01"/>
        <c:crossBetween val="midCat"/>
        <c:minorUnit val="25.0"/>
      </c:valAx>
      <c:valAx>
        <c:axId val="2139666968"/>
        <c:scaling>
          <c:logBase val="10.0"/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Transistor Density per pixel [Transistors/µm2]</a:t>
                </a:r>
                <a:endParaRPr lang="en-GB" b="1"/>
              </a:p>
            </c:rich>
          </c:tx>
          <c:layout>
            <c:manualLayout>
              <c:xMode val="edge"/>
              <c:yMode val="edge"/>
              <c:x val="0.0146352074173651"/>
              <c:y val="0.11343589833994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39724024"/>
        <c:crossesAt val="0.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0495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6488"/>
            <a:ext cx="30495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8726488"/>
            <a:ext cx="30495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C134E3-90F1-D842-9C05-C5188A43A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40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362450"/>
            <a:ext cx="5632450" cy="4133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362450"/>
            <a:ext cx="5632450" cy="4133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362450"/>
            <a:ext cx="5632450" cy="4133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362450"/>
            <a:ext cx="5632450" cy="4133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362450"/>
            <a:ext cx="5632450" cy="4133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362450"/>
            <a:ext cx="5632450" cy="4133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22375" y="688975"/>
            <a:ext cx="4594225" cy="34448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898" y="4363006"/>
            <a:ext cx="5631180" cy="41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702" tIns="46351" rIns="92702" bIns="46351"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87123" y="8724417"/>
            <a:ext cx="3050223" cy="4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02" tIns="46351" rIns="92702" bIns="4635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3203" indent="-2896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8773" indent="-23175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2283" indent="-23175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5792" indent="-23175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9301" indent="-2317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2811" indent="-2317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6320" indent="-2317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9830" indent="-2317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7F519C-1AA9-4E43-9921-3E86037764DA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4" y="3501011"/>
            <a:ext cx="863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762000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200">
              <a:latin typeface="Geneva" charset="0"/>
              <a:cs typeface="+mn-cs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UTEF-logo-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11" y="4508500"/>
            <a:ext cx="676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31640" y="908720"/>
            <a:ext cx="6408712" cy="7920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501008"/>
            <a:ext cx="7618370" cy="1728192"/>
          </a:xfrm>
        </p:spPr>
        <p:txBody>
          <a:bodyPr/>
          <a:lstStyle>
            <a:lvl1pPr marL="0" indent="0" algn="ctr">
              <a:defRPr sz="2800"/>
            </a:lvl1pPr>
          </a:lstStyle>
          <a:p>
            <a:pPr lvl="0"/>
            <a:endParaRPr lang="en-US" noProof="0" smtClean="0"/>
          </a:p>
          <a:p>
            <a:pPr lvl="0"/>
            <a:endParaRPr lang="en-US" noProof="0" smtClean="0"/>
          </a:p>
        </p:txBody>
      </p:sp>
      <p:pic>
        <p:nvPicPr>
          <p:cNvPr id="17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2" y="6172200"/>
            <a:ext cx="5476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Rectangle 34"/>
          <p:cNvSpPr>
            <a:spLocks noChangeArrowheads="1"/>
          </p:cNvSpPr>
          <p:nvPr userDrawn="1"/>
        </p:nvSpPr>
        <p:spPr bwMode="auto">
          <a:xfrm>
            <a:off x="4283968" y="6237312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200">
                <a:latin typeface="Geneva" charset="0"/>
                <a:cs typeface="+mn-cs"/>
              </a:rPr>
              <a:t>Prague 19 March 2019</a:t>
            </a:r>
          </a:p>
        </p:txBody>
      </p:sp>
      <p:sp>
        <p:nvSpPr>
          <p:cNvPr id="19" name="Rectangle 35"/>
          <p:cNvSpPr>
            <a:spLocks noChangeArrowheads="1"/>
          </p:cNvSpPr>
          <p:nvPr userDrawn="1"/>
        </p:nvSpPr>
        <p:spPr bwMode="auto">
          <a:xfrm>
            <a:off x="838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defRPr/>
            </a:pPr>
            <a:r>
              <a:rPr lang="en-US" sz="1200">
                <a:latin typeface="Geneva" charset="0"/>
                <a:cs typeface="+mn-cs"/>
              </a:rPr>
              <a:t>Erik HEIJNE IEAP-CTU &amp; CERN EP Department</a:t>
            </a:r>
          </a:p>
        </p:txBody>
      </p:sp>
      <p:pic>
        <p:nvPicPr>
          <p:cNvPr id="20" name="Picture 29" descr="UTEF-logo-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19" y="6165304"/>
            <a:ext cx="676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75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2" y="6172200"/>
            <a:ext cx="5476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34"/>
          <p:cNvSpPr>
            <a:spLocks noChangeArrowheads="1"/>
          </p:cNvSpPr>
          <p:nvPr userDrawn="1"/>
        </p:nvSpPr>
        <p:spPr bwMode="auto">
          <a:xfrm>
            <a:off x="4283968" y="6304862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200" b="1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rPr>
              <a:t>Prague 19 March 2019</a:t>
            </a:r>
          </a:p>
        </p:txBody>
      </p:sp>
      <p:sp>
        <p:nvSpPr>
          <p:cNvPr id="7" name="Rectangle 35"/>
          <p:cNvSpPr>
            <a:spLocks noChangeArrowheads="1"/>
          </p:cNvSpPr>
          <p:nvPr userDrawn="1"/>
        </p:nvSpPr>
        <p:spPr bwMode="auto">
          <a:xfrm>
            <a:off x="838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defRPr/>
            </a:pPr>
            <a:r>
              <a:rPr lang="en-US" sz="1200">
                <a:latin typeface="Geneva" charset="0"/>
                <a:cs typeface="+mn-cs"/>
              </a:rPr>
              <a:t>Erik HEIJNE IEAP-CTU &amp; CERN EP Department</a:t>
            </a:r>
          </a:p>
        </p:txBody>
      </p:sp>
      <p:pic>
        <p:nvPicPr>
          <p:cNvPr id="8" name="Picture 29" descr="UTEF-logo-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19" y="6165304"/>
            <a:ext cx="676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35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2" y="6172200"/>
            <a:ext cx="5476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34"/>
          <p:cNvSpPr>
            <a:spLocks noChangeArrowheads="1"/>
          </p:cNvSpPr>
          <p:nvPr userDrawn="1"/>
        </p:nvSpPr>
        <p:spPr bwMode="auto">
          <a:xfrm>
            <a:off x="4283968" y="6242856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200" b="1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rPr>
              <a:t>Prague 19 March 2019</a:t>
            </a:r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838200" y="6242856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defRPr/>
            </a:pPr>
            <a:r>
              <a:rPr lang="en-US" sz="1200">
                <a:latin typeface="Geneva" charset="0"/>
                <a:cs typeface="+mn-cs"/>
              </a:rPr>
              <a:t>Erik HEIJNE IEAP-CTU &amp; CERN EP Department</a:t>
            </a:r>
          </a:p>
        </p:txBody>
      </p:sp>
      <p:pic>
        <p:nvPicPr>
          <p:cNvPr id="7" name="Picture 29" descr="UTEF-logo-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19" y="6165304"/>
            <a:ext cx="676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05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2" y="6172200"/>
            <a:ext cx="5476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4"/>
          <p:cNvSpPr>
            <a:spLocks noChangeArrowheads="1"/>
          </p:cNvSpPr>
          <p:nvPr userDrawn="1"/>
        </p:nvSpPr>
        <p:spPr bwMode="auto">
          <a:xfrm>
            <a:off x="4283968" y="6237312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200" b="1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rPr>
              <a:t>Prague 19 March 2019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>
            <a:off x="838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defRPr/>
            </a:pPr>
            <a:r>
              <a:rPr lang="en-US" sz="1200">
                <a:latin typeface="Geneva" charset="0"/>
                <a:cs typeface="+mn-cs"/>
              </a:rPr>
              <a:t>Erik HEIJNE IEAP-CTU &amp; CERN EP Department</a:t>
            </a:r>
          </a:p>
        </p:txBody>
      </p:sp>
      <p:pic>
        <p:nvPicPr>
          <p:cNvPr id="5" name="Picture 29" descr="UTEF-logo-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19" y="6165304"/>
            <a:ext cx="676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9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02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620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8" r:id="rId3"/>
    <p:sldLayoutId id="2147483659" r:id="rId4"/>
    <p:sldLayoutId id="2147483661" r:id="rId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eneva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eneva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eneva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eneva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eneva" charset="0"/>
          <a:ea typeface="ＭＳ Ｐゴシック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eneva" charset="0"/>
          <a:ea typeface="ＭＳ Ｐゴシック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eneva" charset="0"/>
          <a:ea typeface="ＭＳ Ｐゴシック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eneva" charset="0"/>
          <a:ea typeface="ＭＳ Ｐゴシック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charset="0"/>
        <a:defRPr sz="2800" b="0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ＭＳ Ｐゴシック" charset="0"/>
        </a:defRPr>
      </a:lvl1pPr>
      <a:lvl2pPr marL="1047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charset="0"/>
        <a:defRPr sz="2400" b="0">
          <a:solidFill>
            <a:srgbClr val="3E7045"/>
          </a:solidFill>
          <a:latin typeface="+mn-lt"/>
          <a:ea typeface="+mn-ea"/>
        </a:defRPr>
      </a:lvl2pPr>
      <a:lvl3pPr marL="15621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charset="0"/>
        <a:defRPr sz="1600" b="0">
          <a:solidFill>
            <a:schemeClr val="tx1"/>
          </a:solidFill>
          <a:latin typeface="+mn-lt"/>
          <a:ea typeface="+mn-ea"/>
        </a:defRPr>
      </a:lvl3pPr>
      <a:lvl4pPr marL="1924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charset="0"/>
        <a:defRPr sz="1400" b="0">
          <a:solidFill>
            <a:srgbClr val="0000FF"/>
          </a:solidFill>
          <a:latin typeface="+mn-lt"/>
          <a:ea typeface="+mn-ea"/>
        </a:defRPr>
      </a:lvl4pPr>
      <a:lvl5pPr marL="22860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0">
          <a:solidFill>
            <a:srgbClr val="0000FF"/>
          </a:solidFill>
          <a:latin typeface="+mn-lt"/>
          <a:ea typeface="+mn-ea"/>
        </a:defRPr>
      </a:lvl5pPr>
      <a:lvl6pPr marL="27432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  <a:ea typeface="+mn-ea"/>
        </a:defRPr>
      </a:lvl6pPr>
      <a:lvl7pPr marL="32004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  <a:ea typeface="+mn-ea"/>
        </a:defRPr>
      </a:lvl7pPr>
      <a:lvl8pPr marL="36576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  <a:ea typeface="+mn-ea"/>
        </a:defRPr>
      </a:lvl8pPr>
      <a:lvl9pPr marL="41148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microsoft.com/office/2007/relationships/hdphoto" Target="../media/hdphoto1.wdp"/><Relationship Id="rId6" Type="http://schemas.openxmlformats.org/officeDocument/2006/relationships/image" Target="../media/image41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microsoft.com/office/2007/relationships/hdphoto" Target="../media/hdphoto1.wdp"/><Relationship Id="rId6" Type="http://schemas.openxmlformats.org/officeDocument/2006/relationships/image" Target="../media/image41.jpeg"/><Relationship Id="rId7" Type="http://schemas.microsoft.com/office/2007/relationships/hdphoto" Target="../media/hdphoto2.wdp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microsoft.com/office/2007/relationships/hdphoto" Target="../media/hdphoto3.wdp"/><Relationship Id="rId6" Type="http://schemas.openxmlformats.org/officeDocument/2006/relationships/image" Target="../media/image41.jpeg"/><Relationship Id="rId7" Type="http://schemas.microsoft.com/office/2007/relationships/hdphoto" Target="../media/hdphoto4.wdp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microsoft.com/office/2007/relationships/hdphoto" Target="../media/hdphoto5.wdp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microsoft.com/office/2007/relationships/hdphoto" Target="../media/hdphoto6.wdp"/><Relationship Id="rId6" Type="http://schemas.openxmlformats.org/officeDocument/2006/relationships/image" Target="../media/image43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34" y="908720"/>
            <a:ext cx="8496944" cy="1063736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cs typeface="+mj-cs"/>
              </a:rPr>
              <a:t>Attopixel imagers for physics:</a:t>
            </a:r>
            <a:br>
              <a:rPr lang="en-US" b="1" smtClean="0">
                <a:cs typeface="+mj-cs"/>
              </a:rPr>
            </a:br>
            <a:r>
              <a:rPr lang="en-US" sz="2800">
                <a:solidFill>
                  <a:srgbClr val="0000E6"/>
                </a:solidFill>
                <a:cs typeface="+mj-cs"/>
              </a:rPr>
              <a:t>are these possible and useful?</a:t>
            </a:r>
            <a:endParaRPr lang="en-US" sz="2800" smtClean="0">
              <a:solidFill>
                <a:srgbClr val="0000E6"/>
              </a:solidFill>
              <a:cs typeface="+mj-cs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4365104"/>
            <a:ext cx="6264696" cy="1368152"/>
          </a:xfrm>
        </p:spPr>
        <p:txBody>
          <a:bodyPr/>
          <a:lstStyle/>
          <a:p>
            <a:pPr algn="l">
              <a:defRPr/>
            </a:pPr>
            <a:r>
              <a:rPr lang="en-US" sz="2000" b="0">
                <a:cs typeface="+mn-cs"/>
              </a:rPr>
              <a:t>Inst. of Experimental and Applied Physics</a:t>
            </a:r>
          </a:p>
          <a:p>
            <a:pPr algn="l">
              <a:defRPr/>
            </a:pPr>
            <a:r>
              <a:rPr lang="en-US" sz="2000" b="0">
                <a:cs typeface="+mn-cs"/>
              </a:rPr>
              <a:t>        of the Czech Technical University in Prague</a:t>
            </a:r>
          </a:p>
          <a:p>
            <a:pPr algn="l">
              <a:defRPr/>
            </a:pPr>
            <a:r>
              <a:rPr lang="en-US" sz="2000" b="0"/>
              <a:t>CERN  EP Department    Geneva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1526" y="2781199"/>
            <a:ext cx="50405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n-lt"/>
              </a:rPr>
              <a:t>Erik H.M. Heijne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6828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>
                <a:effectLst/>
                <a:latin typeface="+mn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818"/>
            <a:ext cx="9144000" cy="5285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6989" y="5916708"/>
            <a:ext cx="5456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Wonchul Choi et al.  Samsung; ISSCC 2018 paper 5.3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6246" y="2719295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Samsung</a:t>
            </a:r>
          </a:p>
        </p:txBody>
      </p:sp>
    </p:spTree>
    <p:extLst>
      <p:ext uri="{BB962C8B-B14F-4D97-AF65-F5344CB8AC3E}">
        <p14:creationId xmlns:p14="http://schemas.microsoft.com/office/powerpoint/2010/main" val="123694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28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>
                <a:effectLst/>
                <a:latin typeface="+mn-lt"/>
              </a:rPr>
              <a:t>Samsung 0.9 µm imager with deep-etched separation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775"/>
            <a:ext cx="9144000" cy="3535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163" y="4960473"/>
            <a:ext cx="830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latin typeface="+mn-lt"/>
              </a:rPr>
              <a:t>'thicker' Si :  now 4µm instead 2.7µm to improve signal for red</a:t>
            </a:r>
          </a:p>
          <a:p>
            <a:endParaRPr lang="en-US" sz="2000" b="0">
              <a:solidFill>
                <a:srgbClr val="0000FF"/>
              </a:solidFill>
              <a:latin typeface="+mn-lt"/>
            </a:endParaRPr>
          </a:p>
          <a:p>
            <a:r>
              <a:rPr lang="en-US" sz="2000" b="0">
                <a:solidFill>
                  <a:srgbClr val="0000FF"/>
                </a:solidFill>
                <a:latin typeface="+mn-lt"/>
              </a:rPr>
              <a:t>physics does not really need pixel trenches, delta rays cross  over    </a:t>
            </a:r>
          </a:p>
        </p:txBody>
      </p:sp>
    </p:spTree>
    <p:extLst>
      <p:ext uri="{BB962C8B-B14F-4D97-AF65-F5344CB8AC3E}">
        <p14:creationId xmlns:p14="http://schemas.microsoft.com/office/powerpoint/2010/main" val="120036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60810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>
                <a:effectLst/>
                <a:latin typeface="+mn-lt"/>
              </a:rPr>
              <a:t>Stacked imager Sony : ADC connected to each pixel</a:t>
            </a:r>
          </a:p>
        </p:txBody>
      </p:sp>
      <p:sp>
        <p:nvSpPr>
          <p:cNvPr id="1959939" name="Line 3"/>
          <p:cNvSpPr>
            <a:spLocks noChangeShapeType="1"/>
          </p:cNvSpPr>
          <p:nvPr/>
        </p:nvSpPr>
        <p:spPr bwMode="auto">
          <a:xfrm flipV="1">
            <a:off x="2286000" y="4851400"/>
            <a:ext cx="515815" cy="127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8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9926" y="6096002"/>
            <a:ext cx="4926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M. Sakakibara et al.Sony; ISSCC 2018 paper 5.1 </a:t>
            </a:r>
          </a:p>
        </p:txBody>
      </p:sp>
    </p:spTree>
    <p:extLst>
      <p:ext uri="{BB962C8B-B14F-4D97-AF65-F5344CB8AC3E}">
        <p14:creationId xmlns:p14="http://schemas.microsoft.com/office/powerpoint/2010/main" val="208166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3168352"/>
          </a:xfrm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rgbClr val="0000E6"/>
                </a:solidFill>
                <a:cs typeface="+mj-cs"/>
              </a:rPr>
              <a:t> </a:t>
            </a:r>
            <a:endParaRPr lang="en-US" sz="400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151"/>
            <a:ext cx="7285305" cy="340991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"/>
            <a:ext cx="740437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r>
              <a:rPr lang="en-US">
                <a:ea typeface="ＭＳ Ｐゴシック" charset="0"/>
              </a:rPr>
              <a:t>QIS   Quanta Image Sensor  1.1µm  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6438295" y="318440"/>
            <a:ext cx="2705705" cy="7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pPr algn="l"/>
            <a:r>
              <a:rPr lang="en-US" sz="1600" dirty="0">
                <a:solidFill>
                  <a:srgbClr val="3E7045"/>
                </a:solidFill>
              </a:rPr>
              <a:t>J.Ma - team of </a:t>
            </a:r>
            <a:r>
              <a:rPr lang="en-US" sz="1600" dirty="0" smtClean="0">
                <a:solidFill>
                  <a:srgbClr val="3E7045"/>
                </a:solidFill>
              </a:rPr>
              <a:t>E. Fossum</a:t>
            </a:r>
          </a:p>
          <a:p>
            <a:pPr algn="l"/>
            <a:r>
              <a:rPr lang="en-US" sz="1600" dirty="0" smtClean="0">
                <a:solidFill>
                  <a:srgbClr val="3E7045"/>
                </a:solidFill>
              </a:rPr>
              <a:t>Optica 4 (2017) 1474 </a:t>
            </a:r>
            <a:endParaRPr lang="en-GB" sz="1600" dirty="0">
              <a:solidFill>
                <a:srgbClr val="3E7045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6890935" y="980428"/>
            <a:ext cx="2253071" cy="268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r>
              <a:rPr lang="en-US" sz="2000" dirty="0"/>
              <a:t>small </a:t>
            </a:r>
            <a:r>
              <a:rPr lang="en-US" sz="2000" dirty="0" smtClean="0"/>
              <a:t>pixels = “jot”</a:t>
            </a:r>
            <a:r>
              <a:rPr lang="en-US" sz="1800" dirty="0" smtClean="0"/>
              <a:t> 1.1x1.1 µm</a:t>
            </a:r>
            <a:r>
              <a:rPr lang="en-US" sz="1800" baseline="30000" dirty="0" smtClean="0"/>
              <a:t>2 </a:t>
            </a:r>
          </a:p>
          <a:p>
            <a:r>
              <a:rPr lang="en-US" sz="2000" dirty="0"/>
              <a:t>sensor wafer</a:t>
            </a:r>
          </a:p>
          <a:p>
            <a:r>
              <a:rPr lang="en-US" sz="2000" dirty="0" smtClean="0"/>
              <a:t>65nm CMOS</a:t>
            </a:r>
          </a:p>
          <a:p>
            <a:endParaRPr lang="en-US" sz="2000" dirty="0" smtClean="0"/>
          </a:p>
          <a:p>
            <a:r>
              <a:rPr lang="en-US" sz="2000" dirty="0"/>
              <a:t>readout wafer</a:t>
            </a:r>
          </a:p>
          <a:p>
            <a:r>
              <a:rPr lang="en-US" sz="2000" dirty="0" smtClean="0"/>
              <a:t> “jot cluster”</a:t>
            </a:r>
          </a:p>
          <a:p>
            <a:r>
              <a:rPr lang="en-US" sz="2000" dirty="0" smtClean="0"/>
              <a:t>45nm CMOS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0" y="4425555"/>
            <a:ext cx="6590873" cy="2432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093470" y="6120018"/>
            <a:ext cx="918792" cy="6349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6820391" y="4093543"/>
            <a:ext cx="2043635" cy="25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r>
              <a:rPr lang="en-US" sz="2000" dirty="0"/>
              <a:t>#</a:t>
            </a:r>
            <a:r>
              <a:rPr lang="en-US" sz="2000" dirty="0" smtClean="0"/>
              <a:t>photons</a:t>
            </a:r>
          </a:p>
          <a:p>
            <a:r>
              <a:rPr lang="en-US" sz="2000" dirty="0" smtClean="0"/>
              <a:t>for one “jot”</a:t>
            </a:r>
          </a:p>
          <a:p>
            <a:endParaRPr lang="en-US" sz="2000" dirty="0"/>
          </a:p>
          <a:p>
            <a:r>
              <a:rPr lang="en-US" sz="2000" dirty="0" smtClean="0"/>
              <a:t>two light intensities</a:t>
            </a:r>
          </a:p>
          <a:p>
            <a:r>
              <a:rPr lang="en-US" sz="2000" dirty="0"/>
              <a:t>20000 reads</a:t>
            </a:r>
            <a:endParaRPr lang="en-US" sz="2000" dirty="0" smtClean="0"/>
          </a:p>
          <a:p>
            <a:r>
              <a:rPr lang="en-US" sz="2000" dirty="0"/>
              <a:t>each 120 µs</a:t>
            </a:r>
          </a:p>
          <a:p>
            <a:endParaRPr lang="en-US" sz="2000" dirty="0"/>
          </a:p>
          <a:p>
            <a:r>
              <a:rPr lang="en-US" sz="2000" dirty="0" smtClean="0"/>
              <a:t>noise 0.17 e-</a:t>
            </a:r>
          </a:p>
        </p:txBody>
      </p:sp>
    </p:spTree>
    <p:extLst>
      <p:ext uri="{BB962C8B-B14F-4D97-AF65-F5344CB8AC3E}">
        <p14:creationId xmlns:p14="http://schemas.microsoft.com/office/powerpoint/2010/main" val="221731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70199"/>
            <a:ext cx="9144000" cy="945699"/>
          </a:xfrm>
          <a:noFill/>
        </p:spPr>
        <p:txBody>
          <a:bodyPr>
            <a:noAutofit/>
          </a:bodyPr>
          <a:lstStyle/>
          <a:p>
            <a:r>
              <a:rPr lang="en-US" sz="2800">
                <a:latin typeface="Geneva" charset="0"/>
                <a:ea typeface="ＭＳ Ｐゴシック" charset="0"/>
              </a:rPr>
              <a:t>physics detectors still mostly based</a:t>
            </a:r>
            <a:br>
              <a:rPr lang="en-US" sz="2800">
                <a:latin typeface="Geneva" charset="0"/>
                <a:ea typeface="ＭＳ Ｐゴシック" charset="0"/>
              </a:rPr>
            </a:br>
            <a:r>
              <a:rPr lang="en-US" sz="2800">
                <a:latin typeface="Geneva" charset="0"/>
                <a:ea typeface="ＭＳ Ｐゴシック" charset="0"/>
              </a:rPr>
              <a:t>on  1970 – 1990 technology </a:t>
            </a: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idx="1"/>
          </p:nvPr>
        </p:nvSpPr>
        <p:spPr>
          <a:xfrm>
            <a:off x="219487" y="1312335"/>
            <a:ext cx="8795172" cy="4442915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lithography and ion-implantation at ≥µm level</a:t>
            </a:r>
          </a:p>
          <a:p>
            <a:endParaRPr lang="en-US">
              <a:latin typeface="Geneva" charset="0"/>
              <a:ea typeface="ＭＳ Ｐゴシック" charset="0"/>
            </a:endParaRPr>
          </a:p>
          <a:p>
            <a:r>
              <a:rPr lang="en-US">
                <a:latin typeface="Geneva" charset="0"/>
                <a:ea typeface="ＭＳ Ｐゴシック" charset="0"/>
              </a:rPr>
              <a:t>wafer size 100 – 150 mm  (readout 200 mm)</a:t>
            </a:r>
          </a:p>
          <a:p>
            <a:endParaRPr lang="en-US">
              <a:latin typeface="Geneva" charset="0"/>
              <a:ea typeface="ＭＳ Ｐゴシック" charset="0"/>
            </a:endParaRPr>
          </a:p>
          <a:p>
            <a:r>
              <a:rPr lang="en-US">
                <a:latin typeface="Geneva" charset="0"/>
                <a:ea typeface="ＭＳ Ｐゴシック" charset="0"/>
              </a:rPr>
              <a:t>signal processing in LHC used 0.25 µm CMOS upgrades now evolve to 90nm or 65nm CMOS </a:t>
            </a:r>
          </a:p>
          <a:p>
            <a:endParaRPr lang="en-US">
              <a:latin typeface="Geneva" charset="0"/>
              <a:ea typeface="ＭＳ Ｐゴシック" charset="0"/>
            </a:endParaRPr>
          </a:p>
          <a:p>
            <a:r>
              <a:rPr lang="en-US" b="1">
                <a:solidFill>
                  <a:srgbClr val="FF0000"/>
                </a:solidFill>
                <a:latin typeface="Geneva" charset="0"/>
                <a:ea typeface="ＭＳ Ｐゴシック" charset="0"/>
              </a:rPr>
              <a:t>yet: innovative systems, produce good results</a:t>
            </a:r>
          </a:p>
          <a:p>
            <a:endParaRPr lang="en-US">
              <a:latin typeface="Geneva" charset="0"/>
              <a:ea typeface="ＭＳ Ｐゴシック" charset="0"/>
            </a:endParaRP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175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128" y="274660"/>
            <a:ext cx="8877145" cy="59213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/>
              <a:t>   1980    Si sensor “revolutions”   1990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874" y="905881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Geneva"/>
                <a:cs typeface="Geneva"/>
              </a:rPr>
              <a:t>Si Microstrip Detectors</a:t>
            </a:r>
          </a:p>
          <a:p>
            <a:r>
              <a:rPr lang="en-US">
                <a:latin typeface="Geneva"/>
                <a:cs typeface="Geneva"/>
              </a:rPr>
              <a:t>may cover larger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5491" y="883282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Geneva"/>
                <a:cs typeface="Geneva"/>
              </a:rPr>
              <a:t>Si Pixel Detectors</a:t>
            </a:r>
          </a:p>
          <a:p>
            <a:r>
              <a:rPr lang="en-US">
                <a:latin typeface="Geneva"/>
                <a:cs typeface="Geneva"/>
              </a:rPr>
              <a:t>for highest particle densities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944" y="1583764"/>
            <a:ext cx="2869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eneva"/>
                <a:cs typeface="Geneva"/>
              </a:rPr>
              <a:t>1D linear array</a:t>
            </a:r>
          </a:p>
          <a:p>
            <a:r>
              <a:rPr lang="en-US">
                <a:latin typeface="Geneva"/>
                <a:cs typeface="Geneva"/>
              </a:rPr>
              <a:t>diodes50µm x  2-15 cm</a:t>
            </a:r>
          </a:p>
          <a:p>
            <a:r>
              <a:rPr lang="en-US">
                <a:latin typeface="Geneva"/>
                <a:cs typeface="Geneva"/>
              </a:rPr>
              <a:t>depleted bulk ~300µm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4354" y="1512047"/>
            <a:ext cx="3237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eneva"/>
                <a:cs typeface="Geneva"/>
              </a:rPr>
              <a:t>2D pixel matrix with bumps</a:t>
            </a:r>
          </a:p>
          <a:p>
            <a:r>
              <a:rPr lang="en-US">
                <a:latin typeface="Geneva"/>
                <a:cs typeface="Geneva"/>
              </a:rPr>
              <a:t>diodes 50µm – 500µm</a:t>
            </a:r>
          </a:p>
          <a:p>
            <a:r>
              <a:rPr lang="en-US">
                <a:latin typeface="Geneva"/>
                <a:cs typeface="Geneva"/>
              </a:rPr>
              <a:t>depleted bulk ~150µm</a:t>
            </a:r>
          </a:p>
        </p:txBody>
      </p:sp>
      <p:pic>
        <p:nvPicPr>
          <p:cNvPr id="6" name="Picture 5" descr="Pixdra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11" y="2595304"/>
            <a:ext cx="1807703" cy="1349189"/>
          </a:xfrm>
          <a:prstGeom prst="rect">
            <a:avLst/>
          </a:prstGeom>
        </p:spPr>
      </p:pic>
      <p:pic>
        <p:nvPicPr>
          <p:cNvPr id="11" name="Picture 10" descr="Stri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02" y="2609497"/>
            <a:ext cx="2298819" cy="1588995"/>
          </a:xfrm>
          <a:prstGeom prst="rect">
            <a:avLst/>
          </a:prstGeom>
        </p:spPr>
      </p:pic>
      <p:pic>
        <p:nvPicPr>
          <p:cNvPr id="13" name="Picture 12" descr="Pixcorn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88" y="4154416"/>
            <a:ext cx="2956730" cy="2105959"/>
          </a:xfrm>
          <a:prstGeom prst="rect">
            <a:avLst/>
          </a:prstGeom>
        </p:spPr>
      </p:pic>
      <p:pic>
        <p:nvPicPr>
          <p:cNvPr id="15" name="Picture 14" descr="Mstrip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06" y="4150680"/>
            <a:ext cx="3824869" cy="193040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060835" y="4332941"/>
            <a:ext cx="2480235" cy="463176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6952" y="4213412"/>
            <a:ext cx="106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Geneva"/>
                <a:cs typeface="Geneva"/>
              </a:rPr>
              <a:t>30mm</a:t>
            </a:r>
          </a:p>
        </p:txBody>
      </p:sp>
      <p:cxnSp>
        <p:nvCxnSpPr>
          <p:cNvPr id="21" name="Straight Arrow Connector 20"/>
          <p:cNvCxnSpPr>
            <a:endCxn id="27" idx="1"/>
          </p:cNvCxnSpPr>
          <p:nvPr/>
        </p:nvCxnSpPr>
        <p:spPr>
          <a:xfrm>
            <a:off x="6866067" y="4021859"/>
            <a:ext cx="506118" cy="3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72180" y="3871049"/>
            <a:ext cx="843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Geneva"/>
                <a:cs typeface="Geneva"/>
              </a:rPr>
              <a:t>500µm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1093" y="4353907"/>
            <a:ext cx="84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Geneva"/>
                <a:cs typeface="Geneva"/>
              </a:rPr>
              <a:t>pitch</a:t>
            </a:r>
          </a:p>
          <a:p>
            <a:r>
              <a:rPr lang="en-US" sz="1400" b="1">
                <a:latin typeface="Geneva"/>
                <a:cs typeface="Geneva"/>
              </a:rPr>
              <a:t>75µm</a:t>
            </a:r>
          </a:p>
        </p:txBody>
      </p:sp>
      <p:cxnSp>
        <p:nvCxnSpPr>
          <p:cNvPr id="391176" name="Straight Arrow Connector 391175"/>
          <p:cNvCxnSpPr/>
          <p:nvPr/>
        </p:nvCxnSpPr>
        <p:spPr>
          <a:xfrm flipH="1">
            <a:off x="7646608" y="4551053"/>
            <a:ext cx="3042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179" name="Straight Connector 391178"/>
          <p:cNvCxnSpPr/>
          <p:nvPr/>
        </p:nvCxnSpPr>
        <p:spPr>
          <a:xfrm>
            <a:off x="7486650" y="4514872"/>
            <a:ext cx="0" cy="66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49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2377" y="2043952"/>
            <a:ext cx="8382000" cy="1332753"/>
          </a:xfrm>
          <a:noFill/>
        </p:spPr>
        <p:txBody>
          <a:bodyPr>
            <a:normAutofit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Pixel detectors became essential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for particle physics at LHC and beyond 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57200" y="3860800"/>
            <a:ext cx="8229600" cy="1125538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77672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651" y="1"/>
            <a:ext cx="8836610" cy="1053778"/>
          </a:xfrm>
          <a:noFill/>
        </p:spPr>
        <p:txBody>
          <a:bodyPr>
            <a:normAutofit/>
          </a:bodyPr>
          <a:lstStyle/>
          <a:p>
            <a:r>
              <a:rPr lang="en-US" sz="2400">
                <a:latin typeface="Geneva" charset="0"/>
                <a:ea typeface="ＭＳ Ｐゴシック" charset="0"/>
              </a:rPr>
              <a:t>principle of hybrid Si pixel detector/imager/solar cel?</a:t>
            </a:r>
            <a:br>
              <a:rPr lang="en-US" sz="2400">
                <a:latin typeface="Geneva" charset="0"/>
                <a:ea typeface="ＭＳ Ｐゴシック" charset="0"/>
              </a:rPr>
            </a:br>
            <a:r>
              <a:rPr lang="en-US" sz="2400">
                <a:solidFill>
                  <a:srgbClr val="FF0000"/>
                </a:solidFill>
                <a:latin typeface="Geneva" charset="0"/>
                <a:ea typeface="ＭＳ Ｐゴシック" charset="0"/>
              </a:rPr>
              <a:t>energy deposit             voltage/current puls  </a:t>
            </a:r>
            <a:r>
              <a:rPr lang="en-US" sz="2400">
                <a:solidFill>
                  <a:schemeClr val="accent6"/>
                </a:solidFill>
                <a:latin typeface="Geneva" charset="0"/>
                <a:ea typeface="ＭＳ Ｐゴシック" charset="0"/>
              </a:rPr>
              <a:t> </a:t>
            </a:r>
          </a:p>
        </p:txBody>
      </p:sp>
      <p:sp>
        <p:nvSpPr>
          <p:cNvPr id="40962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553572" y="716029"/>
            <a:ext cx="918791" cy="135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70163" y="6309157"/>
            <a:ext cx="6917958" cy="3512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2" y="993839"/>
            <a:ext cx="5200694" cy="5680088"/>
          </a:xfrm>
          <a:prstGeom prst="rect">
            <a:avLst/>
          </a:prstGeom>
        </p:spPr>
      </p:pic>
      <p:sp>
        <p:nvSpPr>
          <p:cNvPr id="40964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5320218" y="2834042"/>
            <a:ext cx="3151589" cy="381331"/>
          </a:xfrm>
        </p:spPr>
        <p:txBody>
          <a:bodyPr>
            <a:normAutofit/>
          </a:bodyPr>
          <a:lstStyle/>
          <a:p>
            <a:r>
              <a:rPr lang="en-US" sz="1800">
                <a:latin typeface="Geneva" charset="0"/>
                <a:ea typeface="ＭＳ Ｐゴシック" charset="0"/>
              </a:rPr>
              <a:t>  special Si  (high-ohmic)</a:t>
            </a:r>
          </a:p>
        </p:txBody>
      </p:sp>
      <p:sp>
        <p:nvSpPr>
          <p:cNvPr id="9" name="Rectangle 1029"/>
          <p:cNvSpPr txBox="1">
            <a:spLocks noChangeArrowheads="1"/>
          </p:cNvSpPr>
          <p:nvPr/>
        </p:nvSpPr>
        <p:spPr>
          <a:xfrm>
            <a:off x="5303329" y="5472299"/>
            <a:ext cx="3151589" cy="38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Geneva"/>
                <a:ea typeface="+mn-ea"/>
                <a:cs typeface="Genev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Geneva"/>
                <a:ea typeface="+mn-ea"/>
                <a:cs typeface="Genev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Geneva"/>
                <a:ea typeface="+mn-ea"/>
                <a:cs typeface="Genev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Geneva"/>
                <a:ea typeface="+mn-ea"/>
                <a:cs typeface="Genev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Geneva"/>
                <a:ea typeface="+mn-ea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Geneva" charset="0"/>
                <a:ea typeface="ＭＳ Ｐゴシック" charset="0"/>
              </a:rPr>
              <a:t>  standard Si CMOS chip</a:t>
            </a:r>
          </a:p>
        </p:txBody>
      </p:sp>
    </p:spTree>
    <p:extLst>
      <p:ext uri="{BB962C8B-B14F-4D97-AF65-F5344CB8AC3E}">
        <p14:creationId xmlns:p14="http://schemas.microsoft.com/office/powerpoint/2010/main" val="3748397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1490663"/>
            <a:ext cx="8229600" cy="4525962"/>
          </a:xfrm>
        </p:spPr>
        <p:txBody>
          <a:bodyPr/>
          <a:lstStyle/>
          <a:p>
            <a:pPr marL="0" indent="0"/>
            <a:r>
              <a:rPr lang="en-US">
                <a:latin typeface="Geneva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60"/>
            <a:ext cx="9144000" cy="592137"/>
          </a:xfrm>
        </p:spPr>
        <p:txBody>
          <a:bodyPr>
            <a:normAutofit/>
          </a:bodyPr>
          <a:lstStyle/>
          <a:p>
            <a:r>
              <a:rPr lang="en-US" b="0">
                <a:ea typeface="ＭＳ Ｐゴシック" charset="0"/>
              </a:rPr>
              <a:t>ATLAS inner Si pixel layer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5988050" y="6461125"/>
            <a:ext cx="184644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49156" name="Picture 7" descr="gr621081-final_std copy.jpg                                    000ACF37MacintoshHD                    C3063524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31" y="1081091"/>
            <a:ext cx="744855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5951" y="6362401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  <a:latin typeface="Geneva"/>
                <a:cs typeface="Geneva"/>
              </a:rPr>
              <a:t>source: CERN- ATLAS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1490663"/>
            <a:ext cx="8229600" cy="4525962"/>
          </a:xfrm>
        </p:spPr>
        <p:txBody>
          <a:bodyPr/>
          <a:lstStyle/>
          <a:p>
            <a:pPr marL="0" indent="0"/>
            <a:r>
              <a:rPr lang="en-US">
                <a:latin typeface="Geneva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60"/>
            <a:ext cx="9144000" cy="592137"/>
          </a:xfrm>
        </p:spPr>
        <p:txBody>
          <a:bodyPr>
            <a:normAutofit/>
          </a:bodyPr>
          <a:lstStyle/>
          <a:p>
            <a:r>
              <a:rPr lang="en-US" b="0">
                <a:ea typeface="ＭＳ Ｐゴシック" charset="0"/>
              </a:rPr>
              <a:t>ATLAS Si detectors nearly ready : 2008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5988050" y="6461125"/>
            <a:ext cx="184644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25951" y="6362401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  <a:latin typeface="Geneva"/>
                <a:cs typeface="Geneva"/>
              </a:rPr>
              <a:t>source: CERN- ATLAS</a:t>
            </a:r>
          </a:p>
        </p:txBody>
      </p:sp>
      <p:pic>
        <p:nvPicPr>
          <p:cNvPr id="2" name="Picture 1" descr="Atlas-si0509005_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35" y="982968"/>
            <a:ext cx="8642289" cy="56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6682" y="227499"/>
            <a:ext cx="8371656" cy="73211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>
                <a:effectLst/>
              </a:rPr>
              <a:t>ATTRACT proposal</a:t>
            </a: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 bwMode="auto">
          <a:xfrm>
            <a:off x="304969" y="1328473"/>
            <a:ext cx="8371656" cy="104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400">
                <a:effectLst/>
              </a:rPr>
              <a:t>   SubQin4Ts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" y="2708222"/>
            <a:ext cx="9091727" cy="2063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5698" y="5132987"/>
            <a:ext cx="474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>
                <a:latin typeface="+mn-lt"/>
              </a:rPr>
              <a:t>nm + ps  tracking </a:t>
            </a:r>
          </a:p>
          <a:p>
            <a:pPr algn="ctr"/>
            <a:r>
              <a:rPr lang="en-US" sz="2800" b="0">
                <a:latin typeface="+mn-lt"/>
              </a:rPr>
              <a:t>for colliders  2030 - 2040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72353" y="4721412"/>
            <a:ext cx="3630706" cy="29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0958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90618" y="278619"/>
            <a:ext cx="8382000" cy="381000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Multiple interactions in each LHC crossing</a:t>
            </a:r>
          </a:p>
        </p:txBody>
      </p:sp>
      <p:sp>
        <p:nvSpPr>
          <p:cNvPr id="40962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964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57200" y="3860800"/>
            <a:ext cx="8229600" cy="1125538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</a:t>
            </a:r>
          </a:p>
        </p:txBody>
      </p:sp>
      <p:pic>
        <p:nvPicPr>
          <p:cNvPr id="2" name="Picture 1" descr="012-Atlas-20Pile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9" y="824276"/>
            <a:ext cx="5933067" cy="5933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7070" y="3701741"/>
            <a:ext cx="25877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>
                <a:latin typeface="+mj-lt"/>
              </a:rPr>
              <a:t>reconstruction now</a:t>
            </a:r>
          </a:p>
          <a:p>
            <a:pPr algn="l"/>
            <a:r>
              <a:rPr lang="en-US" sz="2000" b="0">
                <a:latin typeface="+mj-lt"/>
              </a:rPr>
              <a:t>possible thanks to </a:t>
            </a:r>
          </a:p>
          <a:p>
            <a:pPr algn="l"/>
            <a:r>
              <a:rPr lang="en-US" sz="2000" b="0">
                <a:latin typeface="+mj-lt"/>
              </a:rPr>
              <a:t>inner Si pixel layers</a:t>
            </a:r>
          </a:p>
          <a:p>
            <a:pPr algn="l"/>
            <a:endParaRPr lang="en-US" sz="2000" b="0">
              <a:latin typeface="+mj-lt"/>
            </a:endParaRPr>
          </a:p>
          <a:p>
            <a:pPr algn="l"/>
            <a:r>
              <a:rPr lang="en-US" sz="2000" b="0">
                <a:latin typeface="+mj-lt"/>
              </a:rPr>
              <a:t>can we go to</a:t>
            </a:r>
          </a:p>
          <a:p>
            <a:pPr algn="l"/>
            <a:r>
              <a:rPr lang="en-US" sz="2000" b="0">
                <a:latin typeface="+mj-lt"/>
              </a:rPr>
              <a:t>more (</a:t>
            </a:r>
            <a:r>
              <a:rPr lang="en-US" sz="2000" b="0"/>
              <a:t>even </a:t>
            </a:r>
            <a:r>
              <a:rPr lang="en-US" sz="2000" b="0">
                <a:latin typeface="+mj-lt"/>
              </a:rPr>
              <a:t>1000?)</a:t>
            </a:r>
          </a:p>
          <a:p>
            <a:pPr algn="l"/>
            <a:r>
              <a:rPr lang="en-US" sz="2000" b="0">
                <a:latin typeface="+mj-lt"/>
              </a:rPr>
              <a:t>interactions</a:t>
            </a:r>
          </a:p>
          <a:p>
            <a:pPr algn="l"/>
            <a:r>
              <a:rPr lang="en-US" sz="2000" b="0">
                <a:latin typeface="+mj-lt"/>
              </a:rPr>
              <a:t>per crossing?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6192" y="1513116"/>
            <a:ext cx="290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>
                <a:latin typeface="+mj-lt"/>
              </a:rPr>
              <a:t>40 million ‘photos’/s</a:t>
            </a:r>
          </a:p>
          <a:p>
            <a:endParaRPr lang="en-US" b="0">
              <a:latin typeface="+mj-lt"/>
            </a:endParaRPr>
          </a:p>
          <a:p>
            <a:r>
              <a:rPr lang="en-US" b="0">
                <a:latin typeface="+mj-lt"/>
              </a:rPr>
              <a:t>many more interactions </a:t>
            </a:r>
          </a:p>
        </p:txBody>
      </p:sp>
    </p:spTree>
    <p:extLst>
      <p:ext uri="{BB962C8B-B14F-4D97-AF65-F5344CB8AC3E}">
        <p14:creationId xmlns:p14="http://schemas.microsoft.com/office/powerpoint/2010/main" val="3267394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6777" y="1598121"/>
            <a:ext cx="8779494" cy="3076330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Pixel detector development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after LHC R&amp;D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continued in Medipix collaborations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1998 - now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 aim was to maintain/improve design expertise 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57200" y="3860800"/>
            <a:ext cx="8229600" cy="1125538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9442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3168352"/>
          </a:xfrm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rgbClr val="0000E6"/>
                </a:solidFill>
                <a:cs typeface="+mj-cs"/>
              </a:rPr>
              <a:t> </a:t>
            </a:r>
            <a:endParaRPr lang="en-US" sz="400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734" y="434417"/>
            <a:ext cx="5788693" cy="642358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"/>
            <a:ext cx="91440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r>
              <a:rPr lang="en-US">
                <a:ea typeface="ＭＳ Ｐゴシック" charset="0"/>
              </a:rPr>
              <a:t>Timepix with </a:t>
            </a:r>
            <a:r>
              <a:rPr lang="en-US" i="1">
                <a:ea typeface="ＭＳ Ｐゴシック" charset="0"/>
              </a:rPr>
              <a:t>brain</a:t>
            </a:r>
            <a:r>
              <a:rPr lang="en-US">
                <a:ea typeface="ＭＳ Ｐゴシック" charset="0"/>
              </a:rPr>
              <a:t> or </a:t>
            </a:r>
            <a:r>
              <a:rPr lang="en-US" i="1">
                <a:ea typeface="ＭＳ Ｐゴシック" charset="0"/>
              </a:rPr>
              <a:t>usual</a:t>
            </a:r>
            <a:r>
              <a:rPr lang="en-US">
                <a:ea typeface="ＭＳ Ｐゴシック" charset="0"/>
              </a:rPr>
              <a:t> pixels without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72" y="4491374"/>
            <a:ext cx="1080842" cy="11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961" y="4491374"/>
            <a:ext cx="1080842" cy="11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687" y="4491374"/>
            <a:ext cx="1080842" cy="11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1932164" y="598364"/>
            <a:ext cx="3008313" cy="576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Timepix3 (2013)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0" y="3722953"/>
            <a:ext cx="1185252" cy="576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Timepix</a:t>
            </a:r>
          </a:p>
          <a:p>
            <a:r>
              <a:rPr lang="en-US" sz="2000" dirty="0" smtClean="0"/>
              <a:t> (2006)</a:t>
            </a:r>
            <a:endParaRPr lang="en-GB" sz="20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138904" y="31360"/>
            <a:ext cx="4483813" cy="4233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7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3168352"/>
          </a:xfrm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rgbClr val="0000E6"/>
                </a:solidFill>
                <a:cs typeface="+mj-cs"/>
              </a:rPr>
              <a:t> </a:t>
            </a:r>
            <a:endParaRPr lang="en-US" sz="400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734" y="434417"/>
            <a:ext cx="5788693" cy="642358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"/>
            <a:ext cx="91440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r>
              <a:rPr lang="en-US">
                <a:ea typeface="ＭＳ Ｐゴシック" charset="0"/>
              </a:rPr>
              <a:t>Timepix with </a:t>
            </a:r>
            <a:r>
              <a:rPr lang="en-US" i="1">
                <a:ea typeface="ＭＳ Ｐゴシック" charset="0"/>
              </a:rPr>
              <a:t>brain</a:t>
            </a:r>
            <a:r>
              <a:rPr lang="en-US">
                <a:ea typeface="ＭＳ Ｐゴシック" charset="0"/>
              </a:rPr>
              <a:t> or </a:t>
            </a:r>
            <a:r>
              <a:rPr lang="en-US" i="1">
                <a:ea typeface="ＭＳ Ｐゴシック" charset="0"/>
              </a:rPr>
              <a:t>usual</a:t>
            </a:r>
            <a:r>
              <a:rPr lang="en-US">
                <a:ea typeface="ＭＳ Ｐゴシック" charset="0"/>
              </a:rPr>
              <a:t> pixels without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72" y="4491374"/>
            <a:ext cx="1080842" cy="11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961" y="4491374"/>
            <a:ext cx="1080842" cy="11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687" y="4491374"/>
            <a:ext cx="1080842" cy="11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1932164" y="598364"/>
            <a:ext cx="3008313" cy="576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Timepix3 (2013)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0" y="3722953"/>
            <a:ext cx="1185252" cy="576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Timepix</a:t>
            </a:r>
          </a:p>
          <a:p>
            <a:r>
              <a:rPr lang="en-US" sz="2000" dirty="0" smtClean="0"/>
              <a:t> (2006)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663" y="5363459"/>
            <a:ext cx="168878" cy="305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805" y="1984169"/>
            <a:ext cx="1244714" cy="225289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7512471" y="1891396"/>
            <a:ext cx="662070" cy="270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488646" y="1405037"/>
            <a:ext cx="69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4x1.5</a:t>
            </a:r>
          </a:p>
          <a:p>
            <a:r>
              <a:rPr lang="en-US" sz="1400">
                <a:latin typeface="+mn-lt"/>
              </a:rPr>
              <a:t>6 µm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701633" y="4336701"/>
            <a:ext cx="324279" cy="9186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237681" y="706309"/>
            <a:ext cx="17873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V.C. Venezia et al.</a:t>
            </a:r>
          </a:p>
          <a:p>
            <a:r>
              <a:rPr lang="en-US" sz="1400">
                <a:latin typeface="+mn-lt"/>
              </a:rPr>
              <a:t>IEDM 2018</a:t>
            </a:r>
          </a:p>
          <a:p>
            <a:r>
              <a:rPr lang="en-US" sz="1400">
                <a:latin typeface="+mn-lt"/>
              </a:rPr>
              <a:t>paper 10.1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0099" y="5384571"/>
            <a:ext cx="18747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n-lt"/>
              </a:rPr>
              <a:t>BSI imager</a:t>
            </a:r>
          </a:p>
          <a:p>
            <a:r>
              <a:rPr lang="en-US" sz="1400">
                <a:latin typeface="+mn-lt"/>
              </a:rPr>
              <a:t>13ke- full well</a:t>
            </a:r>
          </a:p>
          <a:p>
            <a:r>
              <a:rPr lang="en-US" sz="1400">
                <a:latin typeface="+mn-lt"/>
              </a:rPr>
              <a:t>8Mpixel, dual gain</a:t>
            </a:r>
          </a:p>
          <a:p>
            <a:r>
              <a:rPr lang="en-US" sz="1400">
                <a:latin typeface="+mn-lt"/>
              </a:rPr>
              <a:t>USA, OmniVision</a:t>
            </a:r>
          </a:p>
          <a:p>
            <a:endParaRPr lang="en-US" sz="140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1029" y="4876451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latin typeface="+mn-lt"/>
              </a:rPr>
              <a:t>same scale</a:t>
            </a:r>
          </a:p>
        </p:txBody>
      </p:sp>
    </p:spTree>
    <p:extLst>
      <p:ext uri="{BB962C8B-B14F-4D97-AF65-F5344CB8AC3E}">
        <p14:creationId xmlns:p14="http://schemas.microsoft.com/office/powerpoint/2010/main" val="405295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261856"/>
              </p:ext>
            </p:extLst>
          </p:nvPr>
        </p:nvGraphicFramePr>
        <p:xfrm>
          <a:off x="304800" y="1143005"/>
          <a:ext cx="8610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density in p</a:t>
            </a:r>
            <a:r>
              <a:rPr lang="en-GB" dirty="0" smtClean="0"/>
              <a:t>ixel ASICs </a:t>
            </a:r>
            <a:r>
              <a:rPr lang="en-GB" dirty="0"/>
              <a:t>CERN Medipix team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239852" y="2744924"/>
            <a:ext cx="2196244" cy="324026"/>
          </a:xfrm>
          <a:prstGeom prst="wedgeRoundRectCallout">
            <a:avLst>
              <a:gd name="adj1" fmla="val -65715"/>
              <a:gd name="adj2" fmla="val 3378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Medipix3RX (2011)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768244" y="4185084"/>
            <a:ext cx="1800200" cy="504046"/>
          </a:xfrm>
          <a:prstGeom prst="wedgeRoundRectCallout">
            <a:avLst>
              <a:gd name="adj1" fmla="val 595"/>
              <a:gd name="adj2" fmla="val 122984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Medipix1 (1998)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35999" y="3241899"/>
            <a:ext cx="1800200" cy="324026"/>
          </a:xfrm>
          <a:prstGeom prst="wedgeRoundRectCallout">
            <a:avLst>
              <a:gd name="adj1" fmla="val -72786"/>
              <a:gd name="adj2" fmla="val 68825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Timepix</a:t>
            </a:r>
            <a:r>
              <a:rPr lang="en-US" sz="1600" b="1" dirty="0" smtClean="0">
                <a:solidFill>
                  <a:schemeClr val="tx1"/>
                </a:solidFill>
              </a:rPr>
              <a:t> (2006)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023831" y="2111443"/>
            <a:ext cx="1800200" cy="324026"/>
          </a:xfrm>
          <a:prstGeom prst="wedgeRoundRectCallout">
            <a:avLst>
              <a:gd name="adj1" fmla="val -56547"/>
              <a:gd name="adj2" fmla="val 127031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Timepix3(2013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80612" y="1345553"/>
            <a:ext cx="1951274" cy="601550"/>
          </a:xfrm>
          <a:prstGeom prst="wedgeRoundRectCallout">
            <a:avLst>
              <a:gd name="adj1" fmla="val -36862"/>
              <a:gd name="adj2" fmla="val 97366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ClicPix</a:t>
            </a:r>
            <a:r>
              <a:rPr lang="en-US" sz="1600" b="1" dirty="0" smtClean="0">
                <a:solidFill>
                  <a:schemeClr val="tx1"/>
                </a:solidFill>
              </a:rPr>
              <a:t> (2013)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ClicPix2(2016)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55576" y="2744924"/>
            <a:ext cx="1592932" cy="324026"/>
          </a:xfrm>
          <a:prstGeom prst="wedgeRoundRectCallout">
            <a:avLst>
              <a:gd name="adj1" fmla="val 72469"/>
              <a:gd name="adj2" fmla="val 11851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VeloPix(2016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139005" y="3539727"/>
            <a:ext cx="1656184" cy="324026"/>
          </a:xfrm>
          <a:prstGeom prst="wedgeRoundRectCallout">
            <a:avLst>
              <a:gd name="adj1" fmla="val 47722"/>
              <a:gd name="adj2" fmla="val -136763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Dosepix</a:t>
            </a:r>
            <a:r>
              <a:rPr lang="en-US" sz="1600" b="1" dirty="0" smtClean="0">
                <a:solidFill>
                  <a:schemeClr val="tx1"/>
                </a:solidFill>
              </a:rPr>
              <a:t>(2010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585514" y="3619499"/>
            <a:ext cx="1800200" cy="324026"/>
          </a:xfrm>
          <a:prstGeom prst="wedgeRoundRectCallout">
            <a:avLst>
              <a:gd name="adj1" fmla="val -74451"/>
              <a:gd name="adj2" fmla="val -19073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Medipix2(2004)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700000">
            <a:off x="2050813" y="2265715"/>
            <a:ext cx="18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ular Callout 15"/>
          <p:cNvSpPr/>
          <p:nvPr/>
        </p:nvSpPr>
        <p:spPr>
          <a:xfrm>
            <a:off x="749615" y="1526702"/>
            <a:ext cx="1134075" cy="601550"/>
          </a:xfrm>
          <a:prstGeom prst="wedgeRoundRectCallout">
            <a:avLst>
              <a:gd name="adj1" fmla="val 59192"/>
              <a:gd name="adj2" fmla="val 7225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Medipix4 Timepix4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801" y="575524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Geneva"/>
                <a:cs typeface="Geneva"/>
              </a:rPr>
              <a:t>slide courtesy Xavi Llopart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6984" y="1621198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  <a:latin typeface="Geneva"/>
                <a:cs typeface="Geneva"/>
              </a:rPr>
              <a:t>scale: # transistors per  µm</a:t>
            </a:r>
            <a:r>
              <a:rPr lang="en-US" baseline="30000">
                <a:solidFill>
                  <a:srgbClr val="000090"/>
                </a:solidFill>
                <a:latin typeface="Geneva"/>
                <a:cs typeface="Geneva"/>
              </a:rPr>
              <a:t>2</a:t>
            </a:r>
            <a:endParaRPr lang="en-US">
              <a:solidFill>
                <a:srgbClr val="000090"/>
              </a:solidFill>
              <a:latin typeface="Geneva"/>
              <a:cs typeface="Geneva"/>
            </a:endParaRPr>
          </a:p>
          <a:p>
            <a:r>
              <a:rPr lang="en-US">
                <a:solidFill>
                  <a:srgbClr val="000090"/>
                </a:solidFill>
                <a:latin typeface="Geneva"/>
                <a:cs typeface="Geneva"/>
              </a:rPr>
              <a:t>mm</a:t>
            </a:r>
            <a:r>
              <a:rPr lang="en-US" baseline="30000">
                <a:solidFill>
                  <a:srgbClr val="000090"/>
                </a:solidFill>
                <a:latin typeface="Geneva"/>
                <a:cs typeface="Geneva"/>
              </a:rPr>
              <a:t>2</a:t>
            </a:r>
            <a:r>
              <a:rPr lang="en-US">
                <a:solidFill>
                  <a:srgbClr val="000090"/>
                </a:solidFill>
                <a:latin typeface="Geneva"/>
                <a:cs typeface="Geneva"/>
              </a:rPr>
              <a:t>=10</a:t>
            </a:r>
            <a:r>
              <a:rPr lang="en-US" baseline="30000">
                <a:solidFill>
                  <a:srgbClr val="000090"/>
                </a:solidFill>
                <a:latin typeface="Geneva"/>
                <a:cs typeface="Geneva"/>
              </a:rPr>
              <a:t>6</a:t>
            </a:r>
            <a:r>
              <a:rPr lang="en-US">
                <a:solidFill>
                  <a:srgbClr val="000090"/>
                </a:solidFill>
                <a:latin typeface="Geneva"/>
                <a:cs typeface="Geneva"/>
              </a:rPr>
              <a:t> µm</a:t>
            </a:r>
            <a:r>
              <a:rPr lang="en-US" baseline="30000">
                <a:solidFill>
                  <a:srgbClr val="000090"/>
                </a:solidFill>
                <a:latin typeface="Geneva"/>
                <a:cs typeface="Geneva"/>
              </a:rPr>
              <a:t>2</a:t>
            </a:r>
            <a:endParaRPr lang="en-US">
              <a:solidFill>
                <a:srgbClr val="000090"/>
              </a:solidFill>
              <a:latin typeface="Geneva"/>
              <a:cs typeface="Genev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6725" y="1648217"/>
            <a:ext cx="3675161" cy="2702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57494" y="770069"/>
            <a:ext cx="223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INTEL 32nm 2007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891352" y="1661727"/>
            <a:ext cx="13511" cy="187788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1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9231" y="695479"/>
            <a:ext cx="8590567" cy="5600168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hybridization is now ‘hot’ innovation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for commercial CMOS imagers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amazing: hybrid pixel detectors for physics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are becoming disregarded and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1-tier ‘monolithic’ favored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we should exploit new industrial capabilities: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replace solder bumps by copper connects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put more functions in multilayer chips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2-tiers,  later on even 3-4 tiers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88556" y="188158"/>
            <a:ext cx="8229600" cy="439163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99930" y="4431270"/>
            <a:ext cx="8106981" cy="18238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59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3168352"/>
          </a:xfrm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rgbClr val="0000E6"/>
                </a:solidFill>
                <a:cs typeface="+mj-cs"/>
              </a:rPr>
              <a:t> </a:t>
            </a:r>
            <a:endParaRPr lang="en-US" sz="400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5500"/>
            <a:ext cx="9144000" cy="5182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811" y="270201"/>
            <a:ext cx="876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+mn-lt"/>
              </a:rPr>
              <a:t>Walter Snoeys on monolthic pixel detectors,  March 2019 </a:t>
            </a:r>
          </a:p>
        </p:txBody>
      </p:sp>
    </p:spTree>
    <p:extLst>
      <p:ext uri="{BB962C8B-B14F-4D97-AF65-F5344CB8AC3E}">
        <p14:creationId xmlns:p14="http://schemas.microsoft.com/office/powerpoint/2010/main" val="6058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9231" y="695479"/>
            <a:ext cx="8590567" cy="5600168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hybridization is now ‘hot’ innovation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for commercial CMOS imagers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amazing: hybrid pixel detectors for physics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are becoming disregarded and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1-tier ‘monolithic’ favored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we should exploit new industrial capabilities: 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replace solder bumps by copper connects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put more functions in multilayer chips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2-tiers,  later on even 3-4 tiers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88556" y="188158"/>
            <a:ext cx="8229600" cy="439163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174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0306" y="164353"/>
            <a:ext cx="7848600" cy="5528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hlink"/>
                </a:solidFill>
                <a:effectLst/>
              </a:rPr>
              <a:t>Flash Memory</a:t>
            </a:r>
          </a:p>
        </p:txBody>
      </p:sp>
      <p:sp>
        <p:nvSpPr>
          <p:cNvPr id="1992707" name="Line 1027"/>
          <p:cNvSpPr>
            <a:spLocks noChangeShapeType="1"/>
          </p:cNvSpPr>
          <p:nvPr/>
        </p:nvSpPr>
        <p:spPr bwMode="auto">
          <a:xfrm flipV="1">
            <a:off x="7209693" y="6569635"/>
            <a:ext cx="515815" cy="127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89"/>
            <a:ext cx="9144000" cy="5418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431" y="5828444"/>
            <a:ext cx="7517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Hiroshi Maejima et al.Toshiba. ISSCC 2018 paper 20.1   </a:t>
            </a:r>
            <a:r>
              <a:rPr lang="en-US" sz="1600" b="0">
                <a:solidFill>
                  <a:srgbClr val="0000CC"/>
                </a:solidFill>
                <a:latin typeface="+mn-lt"/>
              </a:rPr>
              <a:t>   512 Gb  3b/cell </a:t>
            </a:r>
          </a:p>
        </p:txBody>
      </p:sp>
    </p:spTree>
    <p:extLst>
      <p:ext uri="{BB962C8B-B14F-4D97-AF65-F5344CB8AC3E}">
        <p14:creationId xmlns:p14="http://schemas.microsoft.com/office/powerpoint/2010/main" val="4219133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Toshiba holes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51"/>
            <a:ext cx="9144000" cy="553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899" y="5782235"/>
            <a:ext cx="5529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Hiroshi Maejima et al.Toshiba. ISSCC 2018 paper 20.1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418448" y="135100"/>
            <a:ext cx="5215491" cy="689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Multi-layer USB memory</a:t>
            </a:r>
          </a:p>
        </p:txBody>
      </p:sp>
    </p:spTree>
    <p:extLst>
      <p:ext uri="{BB962C8B-B14F-4D97-AF65-F5344CB8AC3E}">
        <p14:creationId xmlns:p14="http://schemas.microsoft.com/office/powerpoint/2010/main" val="1533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427913" cy="464185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</a:rPr>
              <a:t>   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4572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99"/>
                </a:solidFill>
              </a:rPr>
              <a:t>IN ACTION on THE SQUARE MICRON</a:t>
            </a:r>
          </a:p>
        </p:txBody>
      </p:sp>
      <p:pic>
        <p:nvPicPr>
          <p:cNvPr id="1254404" name="Picture 4" descr="&#10;00sqmi-jpg                                                     000016F5Macintosh HD                   ABA78158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41" y="746925"/>
            <a:ext cx="5200133" cy="44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4408" name="Text Box 8"/>
          <p:cNvSpPr txBox="1">
            <a:spLocks noChangeArrowheads="1"/>
          </p:cNvSpPr>
          <p:nvPr/>
        </p:nvSpPr>
        <p:spPr bwMode="auto">
          <a:xfrm>
            <a:off x="4467411" y="5118846"/>
            <a:ext cx="4027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+mn-lt"/>
              </a:rPr>
              <a:t>Projective ion-Beam etching</a:t>
            </a:r>
          </a:p>
          <a:p>
            <a:r>
              <a:rPr lang="en-US" sz="2000" b="0">
                <a:solidFill>
                  <a:srgbClr val="FF0000"/>
                </a:solidFill>
                <a:latin typeface="+mn-lt"/>
              </a:rPr>
              <a:t>pitch </a:t>
            </a:r>
            <a:r>
              <a:rPr lang="en-US" sz="2000" b="0">
                <a:solidFill>
                  <a:srgbClr val="FF0000"/>
                </a:solidFill>
              </a:rPr>
              <a:t>lines </a:t>
            </a:r>
            <a:r>
              <a:rPr lang="en-US" sz="2000" b="0">
                <a:solidFill>
                  <a:srgbClr val="FF0000"/>
                </a:solidFill>
                <a:latin typeface="+mn-lt"/>
              </a:rPr>
              <a:t> 150 nm</a:t>
            </a:r>
          </a:p>
          <a:p>
            <a:r>
              <a:rPr lang="en-US" sz="2000" b="0">
                <a:solidFill>
                  <a:srgbClr val="FF0000"/>
                </a:solidFill>
                <a:latin typeface="+mn-lt"/>
              </a:rPr>
              <a:t>overall chip was 8mmx8mm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7441" y="1509060"/>
            <a:ext cx="363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n-lt"/>
              </a:rPr>
              <a:t>in 1988 I was surprised</a:t>
            </a:r>
          </a:p>
          <a:p>
            <a:r>
              <a:rPr lang="en-US" sz="2400">
                <a:latin typeface="+mn-lt"/>
              </a:rPr>
              <a:t>to see how big </a:t>
            </a:r>
          </a:p>
          <a:p>
            <a:r>
              <a:rPr lang="en-US" sz="2400">
                <a:latin typeface="+mn-lt"/>
              </a:rPr>
              <a:t>can appear</a:t>
            </a:r>
          </a:p>
          <a:p>
            <a:r>
              <a:rPr lang="en-US" sz="2400">
                <a:latin typeface="+mn-lt"/>
              </a:rPr>
              <a:t>one square micron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582" y="5515807"/>
            <a:ext cx="2236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+mn-lt"/>
              </a:rPr>
              <a:t> </a:t>
            </a:r>
          </a:p>
          <a:p>
            <a:r>
              <a:rPr lang="en-US">
                <a:solidFill>
                  <a:srgbClr val="003300"/>
                </a:solidFill>
                <a:latin typeface="+mn-lt"/>
              </a:rPr>
              <a:t>TU Vienna~ 1988</a:t>
            </a:r>
            <a:endParaRPr lang="en-US" sz="2400" b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67308" y="2638404"/>
            <a:ext cx="431596" cy="37047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67040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2377" y="1607687"/>
            <a:ext cx="8382000" cy="3877361"/>
          </a:xfrm>
          <a:noFill/>
        </p:spPr>
        <p:txBody>
          <a:bodyPr>
            <a:normAutofit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signals of m.i.p. in thin pixel detectors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particle energy loss/deposition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[a brief overview]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538270" y="267147"/>
            <a:ext cx="8229600" cy="1125538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03584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5638" y="78400"/>
            <a:ext cx="7059612" cy="533400"/>
          </a:xfrm>
        </p:spPr>
        <p:txBody>
          <a:bodyPr/>
          <a:lstStyle/>
          <a:p>
            <a:r>
              <a:rPr lang="en-US" sz="2800"/>
              <a:t>Energy loss muons in silicon</a:t>
            </a:r>
          </a:p>
        </p:txBody>
      </p:sp>
      <p:pic>
        <p:nvPicPr>
          <p:cNvPr id="1386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57912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86500" name="Text Box 4"/>
          <p:cNvSpPr txBox="1">
            <a:spLocks noChangeArrowheads="1"/>
          </p:cNvSpPr>
          <p:nvPr/>
        </p:nvSpPr>
        <p:spPr bwMode="auto">
          <a:xfrm>
            <a:off x="5663560" y="5490799"/>
            <a:ext cx="3480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  <a:latin typeface="+mn-lt"/>
              </a:rPr>
              <a:t>CERN Yellow Report 83-06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0920" y="1301433"/>
            <a:ext cx="33732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>
                <a:latin typeface="+mn-lt"/>
              </a:rPr>
              <a:t>Bethe-Bloch</a:t>
            </a:r>
          </a:p>
          <a:p>
            <a:pPr algn="l"/>
            <a:endParaRPr lang="en-US" b="0">
              <a:latin typeface="+mn-lt"/>
            </a:endParaRPr>
          </a:p>
          <a:p>
            <a:pPr algn="l"/>
            <a:endParaRPr lang="en-US" b="0">
              <a:latin typeface="+mn-lt"/>
            </a:endParaRPr>
          </a:p>
          <a:p>
            <a:pPr algn="l"/>
            <a:endParaRPr lang="en-US" b="0">
              <a:latin typeface="+mn-lt"/>
            </a:endParaRPr>
          </a:p>
          <a:p>
            <a:pPr algn="l"/>
            <a:r>
              <a:rPr lang="en-US" b="0">
                <a:latin typeface="+mn-lt"/>
              </a:rPr>
              <a:t>+ density effect</a:t>
            </a:r>
          </a:p>
          <a:p>
            <a:pPr marL="342900" indent="-342900" algn="l">
              <a:buAutoNum type="alphaLcParenR" startAt="2"/>
            </a:pPr>
            <a:endParaRPr lang="en-US" b="0">
              <a:latin typeface="+mn-lt"/>
            </a:endParaRPr>
          </a:p>
          <a:p>
            <a:pPr algn="l"/>
            <a:endParaRPr lang="en-US" b="0">
              <a:latin typeface="+mn-lt"/>
            </a:endParaRPr>
          </a:p>
          <a:p>
            <a:pPr algn="l"/>
            <a:endParaRPr lang="en-US" b="0">
              <a:latin typeface="+mn-lt"/>
            </a:endParaRPr>
          </a:p>
          <a:p>
            <a:pPr algn="l"/>
            <a:r>
              <a:rPr lang="en-US" b="0">
                <a:latin typeface="+mn-lt"/>
              </a:rPr>
              <a:t> ‘loss’ </a:t>
            </a:r>
            <a:r>
              <a:rPr lang="en-US" b="0"/>
              <a:t>restricted &lt; 0.5MeV</a:t>
            </a:r>
          </a:p>
          <a:p>
            <a:pPr algn="l"/>
            <a:r>
              <a:rPr lang="en-US" b="0">
                <a:latin typeface="+mn-lt"/>
              </a:rPr>
              <a:t>integrated Landau measured</a:t>
            </a:r>
          </a:p>
          <a:p>
            <a:pPr algn="l"/>
            <a:endParaRPr lang="en-US" b="0">
              <a:latin typeface="+mn-lt"/>
            </a:endParaRPr>
          </a:p>
          <a:p>
            <a:pPr algn="l"/>
            <a:r>
              <a:rPr lang="en-US" b="0">
                <a:latin typeface="+mn-lt"/>
              </a:rPr>
              <a:t>peak Landau  for ~1mm Si</a:t>
            </a:r>
          </a:p>
          <a:p>
            <a:pPr algn="l"/>
            <a:r>
              <a:rPr lang="en-US" b="0">
                <a:latin typeface="+mn-lt"/>
              </a:rPr>
              <a:t>	and ~0.5 mm</a:t>
            </a:r>
          </a:p>
        </p:txBody>
      </p:sp>
    </p:spTree>
    <p:extLst>
      <p:ext uri="{BB962C8B-B14F-4D97-AF65-F5344CB8AC3E}">
        <p14:creationId xmlns:p14="http://schemas.microsoft.com/office/powerpoint/2010/main" val="3100454208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1400" y="304800"/>
            <a:ext cx="7059613" cy="381000"/>
          </a:xfrm>
        </p:spPr>
        <p:txBody>
          <a:bodyPr/>
          <a:lstStyle/>
          <a:p>
            <a:r>
              <a:rPr lang="en-US" sz="2800"/>
              <a:t>ENERGY LOSS vs ENERGY DEPOSIT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0" y="914400"/>
            <a:ext cx="6604000" cy="1106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/>
            <a:r>
              <a:rPr lang="en-US" sz="1800">
                <a:solidFill>
                  <a:srgbClr val="008000"/>
                </a:solidFill>
              </a:rPr>
              <a:t>dE/dx CALCULATION SUPPOSES 'INFINITE' ABSORBER </a:t>
            </a:r>
            <a:endParaRPr lang="en-US" sz="1800">
              <a:solidFill>
                <a:srgbClr val="000099"/>
              </a:solidFill>
            </a:endParaRPr>
          </a:p>
          <a:p>
            <a:pPr marL="0" indent="0"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- ALL POSSIBLE TRANSFERS HAVE TO BE REALIZED </a:t>
            </a:r>
          </a:p>
          <a:p>
            <a:pPr marL="0" indent="0"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- ALL ENERGY LOSS TO BE CONTAINED IN ABSORBER</a:t>
            </a:r>
            <a:endParaRPr lang="en-US" sz="1400"/>
          </a:p>
        </p:txBody>
      </p:sp>
      <p:sp>
        <p:nvSpPr>
          <p:cNvPr id="1389572" name="Text Box 4"/>
          <p:cNvSpPr txBox="1">
            <a:spLocks noChangeArrowheads="1"/>
          </p:cNvSpPr>
          <p:nvPr/>
        </p:nvSpPr>
        <p:spPr bwMode="auto">
          <a:xfrm>
            <a:off x="371260" y="5144861"/>
            <a:ext cx="5127976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resticted energy ‘loss’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introduce limit on energy transfer  </a:t>
            </a: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 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h  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3895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609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895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89150"/>
            <a:ext cx="32766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89577" name="Text Box 9"/>
          <p:cNvSpPr txBox="1">
            <a:spLocks noChangeArrowheads="1"/>
          </p:cNvSpPr>
          <p:nvPr/>
        </p:nvSpPr>
        <p:spPr bwMode="auto">
          <a:xfrm>
            <a:off x="457200" y="4549775"/>
            <a:ext cx="5789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FOR 'THIN' ABSORBERS CORRECTION NEEDED</a:t>
            </a:r>
          </a:p>
        </p:txBody>
      </p:sp>
      <p:sp>
        <p:nvSpPr>
          <p:cNvPr id="1389578" name="Text Box 10"/>
          <p:cNvSpPr txBox="1">
            <a:spLocks noChangeArrowheads="1"/>
          </p:cNvSpPr>
          <p:nvPr/>
        </p:nvSpPr>
        <p:spPr bwMode="auto">
          <a:xfrm>
            <a:off x="3733800" y="3613150"/>
            <a:ext cx="27035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d</a:t>
            </a: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ELECTRON ESCAPES </a:t>
            </a:r>
          </a:p>
        </p:txBody>
      </p:sp>
      <p:sp>
        <p:nvSpPr>
          <p:cNvPr id="1389579" name="Text Box 11"/>
          <p:cNvSpPr txBox="1">
            <a:spLocks noChangeArrowheads="1"/>
          </p:cNvSpPr>
          <p:nvPr/>
        </p:nvSpPr>
        <p:spPr bwMode="auto">
          <a:xfrm>
            <a:off x="3733800" y="2927350"/>
            <a:ext cx="30194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d</a:t>
            </a: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ELECTRON CONTAINED </a:t>
            </a:r>
          </a:p>
        </p:txBody>
      </p:sp>
      <p:sp>
        <p:nvSpPr>
          <p:cNvPr id="1389580" name="Line 12"/>
          <p:cNvSpPr>
            <a:spLocks noChangeShapeType="1"/>
          </p:cNvSpPr>
          <p:nvPr/>
        </p:nvSpPr>
        <p:spPr bwMode="auto">
          <a:xfrm flipV="1">
            <a:off x="6477000" y="4419600"/>
            <a:ext cx="9144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582" name="Line 14"/>
          <p:cNvSpPr>
            <a:spLocks noChangeShapeType="1"/>
          </p:cNvSpPr>
          <p:nvPr/>
        </p:nvSpPr>
        <p:spPr bwMode="auto">
          <a:xfrm>
            <a:off x="6400800" y="4419600"/>
            <a:ext cx="10668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56721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8" name="Picture 6" descr="landau-corr                                                    000ACCE7MacintoshHD                    BA9FF5BD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409575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measurements with m.i.p.s  in Si</a:t>
            </a:r>
            <a:r>
              <a:rPr lang="en-US" sz="2800">
                <a:solidFill>
                  <a:srgbClr val="06AB37"/>
                </a:solidFill>
              </a:rPr>
              <a:t>   (1979)</a:t>
            </a:r>
            <a:endParaRPr lang="en-US" sz="2800"/>
          </a:p>
        </p:txBody>
      </p:sp>
      <p:sp>
        <p:nvSpPr>
          <p:cNvPr id="1359876" name="AutoShape 4"/>
          <p:cNvSpPr>
            <a:spLocks noChangeArrowheads="1"/>
          </p:cNvSpPr>
          <p:nvPr/>
        </p:nvSpPr>
        <p:spPr bwMode="auto">
          <a:xfrm>
            <a:off x="8305800" y="64770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59877" name="Picture 5" descr="landau-1                                                       000ACCE7MacintoshHD                    BA9FF5BD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396240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9879" name="Text Box 7"/>
          <p:cNvSpPr txBox="1">
            <a:spLocks noChangeArrowheads="1"/>
          </p:cNvSpPr>
          <p:nvPr/>
        </p:nvSpPr>
        <p:spPr bwMode="auto">
          <a:xfrm>
            <a:off x="2241974" y="2183850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+mn-lt"/>
              </a:rPr>
              <a:t>280 GeV muons</a:t>
            </a:r>
          </a:p>
          <a:p>
            <a:pPr algn="ctr"/>
            <a:r>
              <a:rPr lang="en-US" sz="1400">
                <a:latin typeface="+mn-lt"/>
              </a:rPr>
              <a:t>EHN2</a:t>
            </a:r>
          </a:p>
        </p:txBody>
      </p:sp>
      <p:sp>
        <p:nvSpPr>
          <p:cNvPr id="1359880" name="Text Box 8"/>
          <p:cNvSpPr txBox="1">
            <a:spLocks noChangeArrowheads="1"/>
          </p:cNvSpPr>
          <p:nvPr/>
        </p:nvSpPr>
        <p:spPr bwMode="auto">
          <a:xfrm>
            <a:off x="6515605" y="2179478"/>
            <a:ext cx="1495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PIONS</a:t>
            </a:r>
          </a:p>
          <a:p>
            <a:r>
              <a:rPr lang="en-US" sz="1400">
                <a:latin typeface="+mn-lt"/>
              </a:rPr>
              <a:t>EHN1 beam H2</a:t>
            </a:r>
          </a:p>
        </p:txBody>
      </p:sp>
      <p:sp>
        <p:nvSpPr>
          <p:cNvPr id="1359881" name="Text Box 9"/>
          <p:cNvSpPr txBox="1">
            <a:spLocks noChangeArrowheads="1"/>
          </p:cNvSpPr>
          <p:nvPr/>
        </p:nvSpPr>
        <p:spPr bwMode="auto">
          <a:xfrm>
            <a:off x="6858000" y="5486400"/>
            <a:ext cx="20399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+mn-lt"/>
              </a:rPr>
              <a:t>AFTER SUBTRACTION</a:t>
            </a:r>
          </a:p>
        </p:txBody>
      </p:sp>
      <p:sp>
        <p:nvSpPr>
          <p:cNvPr id="1359882" name="Line 10"/>
          <p:cNvSpPr>
            <a:spLocks noChangeShapeType="1"/>
          </p:cNvSpPr>
          <p:nvPr/>
        </p:nvSpPr>
        <p:spPr bwMode="auto">
          <a:xfrm>
            <a:off x="6705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9884" name="Line 12"/>
          <p:cNvSpPr>
            <a:spLocks noChangeShapeType="1"/>
          </p:cNvSpPr>
          <p:nvPr/>
        </p:nvSpPr>
        <p:spPr bwMode="auto">
          <a:xfrm>
            <a:off x="75438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9885" name="Text Box 13"/>
          <p:cNvSpPr txBox="1">
            <a:spLocks noChangeArrowheads="1"/>
          </p:cNvSpPr>
          <p:nvPr/>
        </p:nvSpPr>
        <p:spPr bwMode="auto">
          <a:xfrm>
            <a:off x="7315200" y="6172200"/>
            <a:ext cx="441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783</a:t>
            </a:r>
          </a:p>
        </p:txBody>
      </p:sp>
      <p:sp>
        <p:nvSpPr>
          <p:cNvPr id="1359886" name="Text Box 14"/>
          <p:cNvSpPr txBox="1">
            <a:spLocks noChangeArrowheads="1"/>
          </p:cNvSpPr>
          <p:nvPr/>
        </p:nvSpPr>
        <p:spPr bwMode="auto">
          <a:xfrm>
            <a:off x="6553200" y="6172200"/>
            <a:ext cx="4413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522</a:t>
            </a:r>
          </a:p>
        </p:txBody>
      </p:sp>
      <p:sp>
        <p:nvSpPr>
          <p:cNvPr id="1359887" name="Line 15"/>
          <p:cNvSpPr>
            <a:spLocks noChangeShapeType="1"/>
          </p:cNvSpPr>
          <p:nvPr/>
        </p:nvSpPr>
        <p:spPr bwMode="auto">
          <a:xfrm>
            <a:off x="51054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9892" name="Text Box 20"/>
          <p:cNvSpPr txBox="1">
            <a:spLocks noChangeArrowheads="1"/>
          </p:cNvSpPr>
          <p:nvPr/>
        </p:nvSpPr>
        <p:spPr bwMode="auto">
          <a:xfrm>
            <a:off x="351303" y="4558490"/>
            <a:ext cx="4512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0">
                <a:latin typeface="+mn-lt"/>
              </a:rPr>
              <a:t>OFTEN 2 or 3 PARTICLES</a:t>
            </a:r>
          </a:p>
          <a:p>
            <a:pPr algn="l"/>
            <a:r>
              <a:rPr lang="en-US" b="0">
                <a:latin typeface="+mn-lt"/>
              </a:rPr>
              <a:t>passing through diode  !!!</a:t>
            </a:r>
          </a:p>
          <a:p>
            <a:pPr algn="l"/>
            <a:endParaRPr lang="en-US" b="0">
              <a:latin typeface="+mn-lt"/>
            </a:endParaRPr>
          </a:p>
          <a:p>
            <a:pPr algn="l"/>
            <a:r>
              <a:rPr lang="en-US" b="0">
                <a:latin typeface="+mn-lt"/>
              </a:rPr>
              <a:t>each also follows a Landau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66766522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5620"/>
            <a:ext cx="7848600" cy="581998"/>
          </a:xfrm>
        </p:spPr>
        <p:txBody>
          <a:bodyPr/>
          <a:lstStyle/>
          <a:p>
            <a:r>
              <a:rPr lang="en-US" dirty="0" smtClean="0"/>
              <a:t>Small pitch pixels: T</a:t>
            </a:r>
            <a:r>
              <a:rPr lang="en-US" dirty="0" err="1" smtClean="0"/>
              <a:t>imepix by LHCb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98" y="1133929"/>
            <a:ext cx="6940550" cy="50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93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4158C6F-B3D1-C746-A643-6F384F08076F}" type="slidenum">
              <a:rPr lang="en-US" sz="1200">
                <a:latin typeface="Geneva" charset="0"/>
              </a:rPr>
              <a:pPr/>
              <a:t>35</a:t>
            </a:fld>
            <a:endParaRPr lang="en-US" sz="1200">
              <a:latin typeface="Geneva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988" y="2514600"/>
            <a:ext cx="8510587" cy="749300"/>
          </a:xfrm>
        </p:spPr>
        <p:txBody>
          <a:bodyPr/>
          <a:lstStyle/>
          <a:p>
            <a:r>
              <a:rPr lang="en-US" sz="4400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TYPICAL TRAILS ...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63900"/>
            <a:ext cx="9144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5029200"/>
            <a:ext cx="91678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63513" y="11350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FF00"/>
                </a:solidFill>
              </a:rPr>
              <a:t>T3-1500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52400" y="3263900"/>
            <a:ext cx="94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FF00"/>
                </a:solidFill>
              </a:rPr>
              <a:t>T3-1504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87325" y="61388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FF00"/>
                </a:solidFill>
              </a:rPr>
              <a:t>T3-1507</a:t>
            </a:r>
          </a:p>
        </p:txBody>
      </p:sp>
    </p:spTree>
    <p:extLst>
      <p:ext uri="{BB962C8B-B14F-4D97-AF65-F5344CB8AC3E}">
        <p14:creationId xmlns:p14="http://schemas.microsoft.com/office/powerpoint/2010/main" val="499785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2377" y="2043951"/>
            <a:ext cx="8382000" cy="3373548"/>
          </a:xfrm>
          <a:noFill/>
        </p:spPr>
        <p:txBody>
          <a:bodyPr>
            <a:normAutofit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now look at real thin pixel detectors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simulations 1 - 3 - 5.6 µm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measurements 5.6 – 120 µm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using 12 GeV protons at grazing angle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solidFill>
                  <a:srgbClr val="0000E6"/>
                </a:solidFill>
                <a:latin typeface="Geneva" charset="0"/>
                <a:ea typeface="ＭＳ Ｐゴシック" charset="0"/>
              </a:rPr>
              <a:t>Perugia team</a:t>
            </a:r>
            <a:r>
              <a:rPr lang="en-US" sz="2400">
                <a:solidFill>
                  <a:srgbClr val="0000E6"/>
                </a:solidFill>
                <a:latin typeface="Geneva" charset="0"/>
                <a:ea typeface="ＭＳ Ｐゴシック" charset="0"/>
              </a:rPr>
              <a:t> (Passeri, Meroli, Servoli,..)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565293" y="240128"/>
            <a:ext cx="8229600" cy="1125538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0919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um_without_chi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67" y="788058"/>
            <a:ext cx="5852745" cy="4389559"/>
          </a:xfrm>
          <a:prstGeom prst="rect">
            <a:avLst/>
          </a:prstGeom>
        </p:spPr>
      </p:pic>
      <p:sp>
        <p:nvSpPr>
          <p:cNvPr id="561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4472" y="260350"/>
            <a:ext cx="8008441" cy="5334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rgbClr val="FF3300"/>
                </a:solidFill>
                <a:effectLst/>
                <a:latin typeface="+mn-lt"/>
                <a:cs typeface="+mj-cs"/>
              </a:rPr>
              <a:t>Landau distribution 3 µm </a:t>
            </a:r>
            <a:r>
              <a:rPr lang="en-US" b="0" smtClean="0">
                <a:solidFill>
                  <a:srgbClr val="FF3300"/>
                </a:solidFill>
                <a:effectLst/>
                <a:latin typeface="+mn-lt"/>
                <a:cs typeface="+mj-cs"/>
              </a:rPr>
              <a:t>Si  Geant4</a:t>
            </a:r>
            <a:endParaRPr lang="en-US" b="0" smtClean="0">
              <a:solidFill>
                <a:srgbClr val="FF3300"/>
              </a:solidFill>
              <a:latin typeface="+mn-lt"/>
              <a:cs typeface="+mj-cs"/>
            </a:endParaRPr>
          </a:p>
        </p:txBody>
      </p:sp>
      <p:pic>
        <p:nvPicPr>
          <p:cNvPr id="3" name="Picture 2" descr="3um_without_chip.pn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6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65"/>
                    </a14:imgEffect>
                    <a14:imgEffect>
                      <a14:saturation sat="170000"/>
                    </a14:imgEffect>
                    <a14:imgEffect>
                      <a14:brightnessContrast bright="1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91" y="780746"/>
            <a:ext cx="5852745" cy="4389559"/>
          </a:xfrm>
          <a:prstGeom prst="rect">
            <a:avLst/>
          </a:prstGeom>
        </p:spPr>
      </p:pic>
      <p:pic>
        <p:nvPicPr>
          <p:cNvPr id="4" name="Picture 3" descr="3um_with_chip.png"/>
          <p:cNvPicPr>
            <a:picLocks noChangeAspect="1"/>
          </p:cNvPicPr>
          <p:nvPr/>
        </p:nvPicPr>
        <p:blipFill>
          <a:blip r:embed="rId6" cstate="email">
            <a:alphaModFix amt="4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456" y="783582"/>
            <a:ext cx="5852745" cy="4389559"/>
          </a:xfrm>
          <a:prstGeom prst="rect">
            <a:avLst/>
          </a:prstGeom>
        </p:spPr>
      </p:pic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1994926" y="5590569"/>
            <a:ext cx="2595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most probable value 130 e</a:t>
            </a:r>
            <a:r>
              <a:rPr lang="en-US" baseline="30000">
                <a:solidFill>
                  <a:schemeClr val="hlink"/>
                </a:solidFill>
                <a:latin typeface="Geneva" charset="0"/>
                <a:cs typeface="+mn-cs"/>
              </a:rPr>
              <a:t>-</a:t>
            </a: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width  FWHM 180 </a:t>
            </a:r>
            <a:r>
              <a:rPr lang="en-US" sz="1400">
                <a:solidFill>
                  <a:schemeClr val="hlink"/>
                </a:solidFill>
                <a:latin typeface="Geneva" charset="0"/>
              </a:rPr>
              <a:t>e</a:t>
            </a:r>
            <a:r>
              <a:rPr lang="en-US" sz="1400" baseline="30000">
                <a:solidFill>
                  <a:schemeClr val="hlink"/>
                </a:solidFill>
                <a:latin typeface="Geneva" charset="0"/>
              </a:rPr>
              <a:t>-</a:t>
            </a:r>
            <a:endParaRPr lang="en-US" sz="14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4280" y="5061534"/>
            <a:ext cx="2736954" cy="19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3496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4837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344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70024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2673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0508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9167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1331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5660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782540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676084" y="501974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500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98642" y="4698092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705327" y="5019743"/>
            <a:ext cx="56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1000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036" y="5019743"/>
            <a:ext cx="278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0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4694226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148011" y="4689828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1133963" y="1448769"/>
            <a:ext cx="12484" cy="4255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1152" name="Straight Arrow Connector 561151"/>
          <p:cNvCxnSpPr/>
          <p:nvPr/>
        </p:nvCxnSpPr>
        <p:spPr bwMode="auto">
          <a:xfrm>
            <a:off x="970140" y="3327384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38197" y="4958240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169634" y="5305917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>
                <a:latin typeface="+mn-lt"/>
              </a:rPr>
              <a:t>no visible change</a:t>
            </a:r>
          </a:p>
          <a:p>
            <a:pPr algn="l"/>
            <a:r>
              <a:rPr lang="en-US" sz="1600" b="0">
                <a:latin typeface="+mn-lt"/>
              </a:rPr>
              <a:t>with readout chip</a:t>
            </a:r>
          </a:p>
          <a:p>
            <a:pPr algn="l"/>
            <a:r>
              <a:rPr lang="en-US" sz="1600" b="0">
                <a:latin typeface="+mn-lt"/>
              </a:rPr>
              <a:t>behind the thin sensor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4684" y="756559"/>
            <a:ext cx="357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solidFill>
                  <a:srgbClr val="0741F6"/>
                </a:solidFill>
                <a:latin typeface="+mn-lt"/>
              </a:rPr>
              <a:t>quick simulation Lukas Tlustos</a:t>
            </a:r>
          </a:p>
        </p:txBody>
      </p:sp>
    </p:spTree>
    <p:extLst>
      <p:ext uri="{BB962C8B-B14F-4D97-AF65-F5344CB8AC3E}">
        <p14:creationId xmlns:p14="http://schemas.microsoft.com/office/powerpoint/2010/main" val="2520226582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um_without_chi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67" y="788058"/>
            <a:ext cx="5852745" cy="4389559"/>
          </a:xfrm>
          <a:prstGeom prst="rect">
            <a:avLst/>
          </a:prstGeom>
        </p:spPr>
      </p:pic>
      <p:sp>
        <p:nvSpPr>
          <p:cNvPr id="561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4472" y="260350"/>
            <a:ext cx="8008441" cy="5334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rgbClr val="FF3300"/>
                </a:solidFill>
                <a:effectLst/>
                <a:latin typeface="+mn-lt"/>
                <a:cs typeface="+mj-cs"/>
              </a:rPr>
              <a:t>Landau distribution 3 µm </a:t>
            </a:r>
            <a:r>
              <a:rPr lang="en-US" b="0" smtClean="0">
                <a:solidFill>
                  <a:srgbClr val="FF3300"/>
                </a:solidFill>
                <a:effectLst/>
                <a:latin typeface="+mn-lt"/>
                <a:cs typeface="+mj-cs"/>
              </a:rPr>
              <a:t>Si  Geant4</a:t>
            </a:r>
            <a:endParaRPr lang="en-US" b="0" smtClean="0">
              <a:solidFill>
                <a:srgbClr val="FF3300"/>
              </a:solidFill>
              <a:latin typeface="+mn-lt"/>
              <a:cs typeface="+mj-cs"/>
            </a:endParaRPr>
          </a:p>
        </p:txBody>
      </p:sp>
      <p:pic>
        <p:nvPicPr>
          <p:cNvPr id="3" name="Picture 2" descr="3um_without_chip.pn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6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65"/>
                    </a14:imgEffect>
                    <a14:imgEffect>
                      <a14:saturation sat="170000"/>
                    </a14:imgEffect>
                    <a14:imgEffect>
                      <a14:brightnessContrast bright="1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91" y="780746"/>
            <a:ext cx="5852745" cy="4389559"/>
          </a:xfrm>
          <a:prstGeom prst="rect">
            <a:avLst/>
          </a:prstGeom>
        </p:spPr>
      </p:pic>
      <p:pic>
        <p:nvPicPr>
          <p:cNvPr id="4" name="Picture 3" descr="3um_with_chip.png"/>
          <p:cNvPicPr>
            <a:picLocks noChangeAspect="1"/>
          </p:cNvPicPr>
          <p:nvPr/>
        </p:nvPicPr>
        <p:blipFill>
          <a:blip r:embed="rId6" cstate="email">
            <a:alphaModFix amt="4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456" y="783582"/>
            <a:ext cx="5852745" cy="4389559"/>
          </a:xfrm>
          <a:prstGeom prst="rect">
            <a:avLst/>
          </a:prstGeom>
        </p:spPr>
      </p:pic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1994926" y="5590569"/>
            <a:ext cx="2595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most probable value 130 e</a:t>
            </a:r>
            <a:r>
              <a:rPr lang="en-US" baseline="30000">
                <a:solidFill>
                  <a:schemeClr val="hlink"/>
                </a:solidFill>
                <a:latin typeface="Geneva" charset="0"/>
                <a:cs typeface="+mn-cs"/>
              </a:rPr>
              <a:t>-</a:t>
            </a: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width  FWHM 180 </a:t>
            </a:r>
            <a:r>
              <a:rPr lang="en-US" sz="1400">
                <a:solidFill>
                  <a:schemeClr val="hlink"/>
                </a:solidFill>
                <a:latin typeface="Geneva" charset="0"/>
              </a:rPr>
              <a:t>e</a:t>
            </a:r>
            <a:r>
              <a:rPr lang="en-US" sz="1400" baseline="30000">
                <a:solidFill>
                  <a:schemeClr val="hlink"/>
                </a:solidFill>
                <a:latin typeface="Geneva" charset="0"/>
              </a:rPr>
              <a:t>-</a:t>
            </a:r>
            <a:endParaRPr lang="en-US" sz="14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chemeClr val="accent2"/>
                </a:solidFill>
                <a:latin typeface="Geneva" charset="0"/>
                <a:cs typeface="+mn-cs"/>
              </a:rPr>
              <a:t>   2</a:t>
            </a:r>
            <a:r>
              <a:rPr lang="en-US" sz="1400" baseline="30000">
                <a:solidFill>
                  <a:schemeClr val="accent2"/>
                </a:solidFill>
                <a:latin typeface="Geneva" charset="0"/>
                <a:cs typeface="+mn-cs"/>
              </a:rPr>
              <a:t>nd</a:t>
            </a:r>
            <a:r>
              <a:rPr lang="en-US" sz="1400">
                <a:solidFill>
                  <a:schemeClr val="accent2"/>
                </a:solidFill>
                <a:latin typeface="Geneva" charset="0"/>
                <a:cs typeface="+mn-cs"/>
              </a:rPr>
              <a:t> peak is artefact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4280" y="5061534"/>
            <a:ext cx="2736954" cy="19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3496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4837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344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70024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2673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0508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9167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1331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5660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782540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676084" y="501974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500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98642" y="4698092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705327" y="5019743"/>
            <a:ext cx="56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1000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036" y="5019743"/>
            <a:ext cx="278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0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4694226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148011" y="4689828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1133963" y="1448769"/>
            <a:ext cx="12484" cy="4255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1152" name="Straight Arrow Connector 561151"/>
          <p:cNvCxnSpPr/>
          <p:nvPr/>
        </p:nvCxnSpPr>
        <p:spPr bwMode="auto">
          <a:xfrm>
            <a:off x="970140" y="3327384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38197" y="4958240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169634" y="5305917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>
                <a:latin typeface="+mn-lt"/>
              </a:rPr>
              <a:t>no visible change</a:t>
            </a:r>
          </a:p>
          <a:p>
            <a:pPr algn="l"/>
            <a:r>
              <a:rPr lang="en-US" sz="1600" b="0">
                <a:latin typeface="+mn-lt"/>
              </a:rPr>
              <a:t>with readout chip</a:t>
            </a:r>
          </a:p>
          <a:p>
            <a:pPr algn="l"/>
            <a:r>
              <a:rPr lang="en-US" sz="1600" b="0">
                <a:latin typeface="+mn-lt"/>
              </a:rPr>
              <a:t>behind the thin sensor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2105" y="756559"/>
            <a:ext cx="389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solidFill>
                  <a:srgbClr val="0741F6"/>
                </a:solidFill>
                <a:latin typeface="+mn-lt"/>
              </a:rPr>
              <a:t>+ newer simulation Lukas Tlustos</a:t>
            </a:r>
          </a:p>
        </p:txBody>
      </p:sp>
      <p:pic>
        <p:nvPicPr>
          <p:cNvPr id="9" name="Picture 8" descr="Si_3um-with-no_asic.png"/>
          <p:cNvPicPr>
            <a:picLocks noChangeAspect="1"/>
          </p:cNvPicPr>
          <p:nvPr/>
        </p:nvPicPr>
        <p:blipFill>
          <a:blip r:embed="rId8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3792" y="1157869"/>
            <a:ext cx="5712220" cy="417922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786139725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um_without_chi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67" y="788058"/>
            <a:ext cx="5852745" cy="4389559"/>
          </a:xfrm>
          <a:prstGeom prst="rect">
            <a:avLst/>
          </a:prstGeom>
        </p:spPr>
      </p:pic>
      <p:sp>
        <p:nvSpPr>
          <p:cNvPr id="561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4472" y="260350"/>
            <a:ext cx="8008441" cy="5334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rgbClr val="FF3300"/>
                </a:solidFill>
                <a:effectLst/>
                <a:latin typeface="+mn-lt"/>
                <a:cs typeface="+mj-cs"/>
              </a:rPr>
              <a:t>Landau 3 and 1 µm </a:t>
            </a:r>
            <a:r>
              <a:rPr lang="en-US" b="0" smtClean="0">
                <a:solidFill>
                  <a:srgbClr val="FF3300"/>
                </a:solidFill>
                <a:effectLst/>
                <a:latin typeface="+mn-lt"/>
                <a:cs typeface="+mj-cs"/>
              </a:rPr>
              <a:t>Si  Geant4</a:t>
            </a:r>
            <a:endParaRPr lang="en-US" b="0" smtClean="0">
              <a:solidFill>
                <a:srgbClr val="FF3300"/>
              </a:solidFill>
              <a:latin typeface="+mn-lt"/>
              <a:cs typeface="+mj-cs"/>
            </a:endParaRPr>
          </a:p>
        </p:txBody>
      </p:sp>
      <p:pic>
        <p:nvPicPr>
          <p:cNvPr id="3" name="Picture 2" descr="3um_without_chip.pn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6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65"/>
                    </a14:imgEffect>
                    <a14:imgEffect>
                      <a14:saturation sat="170000"/>
                    </a14:imgEffect>
                    <a14:imgEffect>
                      <a14:brightnessContrast bright="1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91" y="780746"/>
            <a:ext cx="5852745" cy="4389559"/>
          </a:xfrm>
          <a:prstGeom prst="rect">
            <a:avLst/>
          </a:prstGeom>
        </p:spPr>
      </p:pic>
      <p:pic>
        <p:nvPicPr>
          <p:cNvPr id="4" name="Picture 3" descr="3um_with_chip.png"/>
          <p:cNvPicPr>
            <a:picLocks noChangeAspect="1"/>
          </p:cNvPicPr>
          <p:nvPr/>
        </p:nvPicPr>
        <p:blipFill>
          <a:blip r:embed="rId6" cstate="email">
            <a:alphaModFix amt="4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456" y="783582"/>
            <a:ext cx="5852745" cy="4389559"/>
          </a:xfrm>
          <a:prstGeom prst="rect">
            <a:avLst/>
          </a:prstGeom>
        </p:spPr>
      </p:pic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1994926" y="5590569"/>
            <a:ext cx="2595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most probable value 130 e</a:t>
            </a:r>
            <a:r>
              <a:rPr lang="en-US" baseline="30000">
                <a:solidFill>
                  <a:schemeClr val="hlink"/>
                </a:solidFill>
                <a:latin typeface="Geneva" charset="0"/>
                <a:cs typeface="+mn-cs"/>
              </a:rPr>
              <a:t>-</a:t>
            </a: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width  FWHM 180 </a:t>
            </a:r>
            <a:r>
              <a:rPr lang="en-US" sz="1400">
                <a:solidFill>
                  <a:schemeClr val="hlink"/>
                </a:solidFill>
                <a:latin typeface="Geneva" charset="0"/>
              </a:rPr>
              <a:t>e</a:t>
            </a:r>
            <a:r>
              <a:rPr lang="en-US" sz="1400" baseline="30000">
                <a:solidFill>
                  <a:schemeClr val="hlink"/>
                </a:solidFill>
                <a:latin typeface="Geneva" charset="0"/>
              </a:rPr>
              <a:t>-</a:t>
            </a:r>
            <a:endParaRPr lang="en-US" sz="14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 </a:t>
            </a:r>
            <a:r>
              <a:rPr lang="en-US" sz="14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4280" y="5061534"/>
            <a:ext cx="2736954" cy="19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3496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4837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344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70024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2673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0508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9167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1331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5660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782540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676084" y="501974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500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98642" y="4698092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705327" y="5019743"/>
            <a:ext cx="56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1000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036" y="5019743"/>
            <a:ext cx="278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0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4694226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1133963" y="1448769"/>
            <a:ext cx="12484" cy="4255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1152" name="Straight Arrow Connector 561151"/>
          <p:cNvCxnSpPr/>
          <p:nvPr/>
        </p:nvCxnSpPr>
        <p:spPr bwMode="auto">
          <a:xfrm>
            <a:off x="970140" y="3327384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38197" y="4958240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1um_without_chip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998" y="772561"/>
            <a:ext cx="5852745" cy="438955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31494" y="756559"/>
            <a:ext cx="19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solidFill>
                  <a:srgbClr val="0741F6"/>
                </a:solidFill>
                <a:latin typeface="+mn-lt"/>
              </a:rPr>
              <a:t>quick simulation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148011" y="4689828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6425" y="5035718"/>
            <a:ext cx="38621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>
                <a:latin typeface="+mn-lt"/>
              </a:rPr>
              <a:t>1 µm layer appears to record </a:t>
            </a:r>
          </a:p>
          <a:p>
            <a:pPr algn="l"/>
            <a:r>
              <a:rPr lang="en-US" sz="1600" b="0">
                <a:latin typeface="+mn-lt"/>
              </a:rPr>
              <a:t>some events with zero loss</a:t>
            </a:r>
          </a:p>
          <a:p>
            <a:pPr algn="l"/>
            <a:r>
              <a:rPr lang="en-US" sz="1600" b="0">
                <a:latin typeface="+mn-lt"/>
              </a:rPr>
              <a:t>		</a:t>
            </a:r>
            <a:r>
              <a:rPr lang="en-US" sz="1600" b="0">
                <a:solidFill>
                  <a:srgbClr val="FF0000"/>
                </a:solidFill>
                <a:latin typeface="+mn-lt"/>
              </a:rPr>
              <a:t>really correct???</a:t>
            </a:r>
          </a:p>
          <a:p>
            <a:pPr algn="l"/>
            <a:r>
              <a:rPr lang="en-US" sz="1600" b="0">
                <a:latin typeface="+mn-lt"/>
              </a:rPr>
              <a:t>2.2% mentioned by Wang et al.</a:t>
            </a:r>
          </a:p>
          <a:p>
            <a:pPr algn="l"/>
            <a:r>
              <a:rPr lang="en-US" sz="1600" b="0">
                <a:latin typeface="+mn-lt"/>
              </a:rPr>
              <a:t>NIM A899(2018) 1-5   (ATLAS/LBL)</a:t>
            </a:r>
          </a:p>
        </p:txBody>
      </p:sp>
    </p:spTree>
    <p:extLst>
      <p:ext uri="{BB962C8B-B14F-4D97-AF65-F5344CB8AC3E}">
        <p14:creationId xmlns:p14="http://schemas.microsoft.com/office/powerpoint/2010/main" val="47937825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6964" y="161365"/>
            <a:ext cx="8382000" cy="645458"/>
          </a:xfrm>
          <a:noFill/>
        </p:spPr>
        <p:txBody>
          <a:bodyPr>
            <a:normAutofit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Attopixel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57200" y="3860800"/>
            <a:ext cx="8229600" cy="1125538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120" y="773028"/>
            <a:ext cx="8919880" cy="5528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b="0">
                <a:latin typeface="+mn-lt"/>
              </a:rPr>
              <a:t>very small pixels could have attofarad capacitance</a:t>
            </a:r>
          </a:p>
          <a:p>
            <a:pPr algn="l">
              <a:lnSpc>
                <a:spcPct val="90000"/>
              </a:lnSpc>
            </a:pPr>
            <a:endParaRPr lang="en-US" sz="2800" b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800" b="0"/>
              <a:t>10pF  </a:t>
            </a:r>
            <a:r>
              <a:rPr lang="en-US" sz="2800" b="0">
                <a:latin typeface="+mn-lt"/>
              </a:rPr>
              <a:t>Si diode detector 1mm thick, 1 cm</a:t>
            </a:r>
            <a:r>
              <a:rPr lang="en-US" sz="2800" b="0" baseline="30000">
                <a:latin typeface="+mn-lt"/>
              </a:rPr>
              <a:t>2</a:t>
            </a:r>
            <a:r>
              <a:rPr lang="en-US" sz="2800" b="0">
                <a:latin typeface="+mn-lt"/>
              </a:rPr>
              <a:t> area </a:t>
            </a:r>
          </a:p>
          <a:p>
            <a:pPr algn="l">
              <a:lnSpc>
                <a:spcPct val="90000"/>
              </a:lnSpc>
            </a:pPr>
            <a:endParaRPr lang="en-US" sz="2800" b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800" b="0" u="sng">
                <a:latin typeface="+mn-lt"/>
              </a:rPr>
              <a:t>naïve</a:t>
            </a:r>
            <a:r>
              <a:rPr lang="en-US" sz="2800" b="0">
                <a:latin typeface="+mn-lt"/>
              </a:rPr>
              <a:t> linear reduction to  1 µm thick, 1µ</a:t>
            </a:r>
            <a:r>
              <a:rPr lang="en-US" sz="2800" b="0"/>
              <a:t>m</a:t>
            </a:r>
            <a:r>
              <a:rPr lang="en-US" sz="2800" b="0" baseline="30000"/>
              <a:t>2</a:t>
            </a:r>
            <a:r>
              <a:rPr lang="en-US" sz="2800" b="0"/>
              <a:t> area</a:t>
            </a:r>
          </a:p>
          <a:p>
            <a:pPr algn="l">
              <a:lnSpc>
                <a:spcPct val="90000"/>
              </a:lnSpc>
            </a:pPr>
            <a:r>
              <a:rPr lang="en-US" sz="2800" b="0">
                <a:latin typeface="+mn-lt"/>
              </a:rPr>
              <a:t>	10</a:t>
            </a:r>
            <a:r>
              <a:rPr lang="en-US" sz="2800" b="0" baseline="30000">
                <a:latin typeface="+mn-lt"/>
              </a:rPr>
              <a:t>-12</a:t>
            </a:r>
            <a:r>
              <a:rPr lang="en-US" sz="2800" b="0">
                <a:latin typeface="+mn-lt"/>
              </a:rPr>
              <a:t> F  x 10</a:t>
            </a:r>
            <a:r>
              <a:rPr lang="en-US" sz="2800" b="0" baseline="30000">
                <a:latin typeface="+mn-lt"/>
              </a:rPr>
              <a:t>+3</a:t>
            </a:r>
            <a:r>
              <a:rPr lang="en-US" sz="2800" b="0">
                <a:latin typeface="+mn-lt"/>
              </a:rPr>
              <a:t> x 10</a:t>
            </a:r>
            <a:r>
              <a:rPr lang="en-US" sz="2800" b="0" baseline="30000">
                <a:latin typeface="+mn-lt"/>
              </a:rPr>
              <a:t>-8</a:t>
            </a:r>
            <a:r>
              <a:rPr lang="en-US" sz="2800" b="0">
                <a:latin typeface="+mn-lt"/>
              </a:rPr>
              <a:t> = </a:t>
            </a:r>
            <a:r>
              <a:rPr lang="en-US" sz="2800" b="0"/>
              <a:t>10</a:t>
            </a:r>
            <a:r>
              <a:rPr lang="en-US" sz="2800" b="0" baseline="30000"/>
              <a:t>-17</a:t>
            </a:r>
            <a:r>
              <a:rPr lang="en-US" sz="2800" b="0"/>
              <a:t> F</a:t>
            </a:r>
            <a:endParaRPr lang="en-US" sz="2800" b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sz="2800" b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800" b="0">
                <a:latin typeface="+mn-lt"/>
              </a:rPr>
              <a:t>then ~ 1 aF for 0.3 x 0.3 </a:t>
            </a:r>
            <a:r>
              <a:rPr lang="en-US" sz="2800" b="0"/>
              <a:t>µm</a:t>
            </a:r>
            <a:r>
              <a:rPr lang="en-US" sz="2800" b="0" baseline="30000"/>
              <a:t>2</a:t>
            </a:r>
            <a:r>
              <a:rPr lang="en-US" sz="2800" b="0"/>
              <a:t> area </a:t>
            </a:r>
          </a:p>
          <a:p>
            <a:pPr algn="l">
              <a:lnSpc>
                <a:spcPct val="90000"/>
              </a:lnSpc>
            </a:pPr>
            <a:r>
              <a:rPr lang="en-US" sz="2800" b="0">
                <a:latin typeface="+mn-lt"/>
              </a:rPr>
              <a:t>	</a:t>
            </a:r>
          </a:p>
          <a:p>
            <a:pPr algn="l">
              <a:lnSpc>
                <a:spcPct val="90000"/>
              </a:lnSpc>
            </a:pPr>
            <a:endParaRPr lang="en-US" sz="2800" b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sz="2800" b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800" b="0">
                <a:latin typeface="+mn-lt"/>
              </a:rPr>
              <a:t>+1 electron 1.6x</a:t>
            </a:r>
            <a:r>
              <a:rPr lang="en-US" sz="2800" b="0"/>
              <a:t> 10</a:t>
            </a:r>
            <a:r>
              <a:rPr lang="en-US" sz="2800" b="0" baseline="30000"/>
              <a:t>-19</a:t>
            </a:r>
            <a:r>
              <a:rPr lang="en-US" sz="2800" b="0"/>
              <a:t> </a:t>
            </a:r>
            <a:r>
              <a:rPr lang="en-US" sz="2800" b="0">
                <a:latin typeface="+mn-lt"/>
              </a:rPr>
              <a:t>C           ~160mV on 1 aF</a:t>
            </a:r>
          </a:p>
          <a:p>
            <a:pPr algn="l">
              <a:lnSpc>
                <a:spcPct val="90000"/>
              </a:lnSpc>
            </a:pPr>
            <a:endParaRPr lang="en-US" sz="2800" b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800" b="0">
                <a:latin typeface="+mn-lt"/>
              </a:rPr>
              <a:t>      </a:t>
            </a:r>
            <a:r>
              <a:rPr lang="en-US" sz="2800" b="0">
                <a:solidFill>
                  <a:srgbClr val="0741F6"/>
                </a:solidFill>
                <a:latin typeface="+mn-lt"/>
              </a:rPr>
              <a:t>also low electronic noise and low power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584" y="4024295"/>
            <a:ext cx="1123411" cy="93617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>
            <a:off x="4528470" y="5218453"/>
            <a:ext cx="971842" cy="1743"/>
          </a:xfrm>
          <a:prstGeom prst="straightConnector1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121187" y="1904906"/>
            <a:ext cx="13513" cy="472849"/>
          </a:xfrm>
          <a:prstGeom prst="straightConnector1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8068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um_without_chi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67" y="788058"/>
            <a:ext cx="5852745" cy="4389559"/>
          </a:xfrm>
          <a:prstGeom prst="rect">
            <a:avLst/>
          </a:prstGeom>
        </p:spPr>
      </p:pic>
      <p:pic>
        <p:nvPicPr>
          <p:cNvPr id="3" name="Picture 2" descr="3um_without_chip.pn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6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65"/>
                    </a14:imgEffect>
                    <a14:imgEffect>
                      <a14:saturation sat="170000"/>
                    </a14:imgEffect>
                    <a14:imgEffect>
                      <a14:brightnessContrast bright="1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91" y="780746"/>
            <a:ext cx="5852745" cy="4389559"/>
          </a:xfrm>
          <a:prstGeom prst="rect">
            <a:avLst/>
          </a:prstGeom>
        </p:spPr>
      </p:pic>
      <p:pic>
        <p:nvPicPr>
          <p:cNvPr id="7" name="Picture 6" descr="1um_without_chip.png"/>
          <p:cNvPicPr>
            <a:picLocks noChangeAspect="1"/>
          </p:cNvPicPr>
          <p:nvPr/>
        </p:nvPicPr>
        <p:blipFill>
          <a:blip r:embed="rId6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995" y="777686"/>
            <a:ext cx="4240453" cy="4389559"/>
          </a:xfrm>
          <a:prstGeom prst="rect">
            <a:avLst/>
          </a:prstGeom>
        </p:spPr>
      </p:pic>
      <p:sp>
        <p:nvSpPr>
          <p:cNvPr id="561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4472" y="260350"/>
            <a:ext cx="8008441" cy="5334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rgbClr val="FF3300"/>
                </a:solidFill>
                <a:effectLst/>
                <a:latin typeface="+mn-lt"/>
                <a:cs typeface="+mj-cs"/>
              </a:rPr>
              <a:t>Landau 3 and 1 µm </a:t>
            </a:r>
            <a:r>
              <a:rPr lang="en-US" b="0" smtClean="0">
                <a:solidFill>
                  <a:srgbClr val="FF3300"/>
                </a:solidFill>
                <a:effectLst/>
                <a:latin typeface="+mn-lt"/>
                <a:cs typeface="+mj-cs"/>
              </a:rPr>
              <a:t>Si  Geant3</a:t>
            </a:r>
            <a:endParaRPr lang="en-US" b="0" smtClean="0">
              <a:solidFill>
                <a:srgbClr val="FF3300"/>
              </a:solidFill>
              <a:latin typeface="+mn-lt"/>
              <a:cs typeface="+mj-cs"/>
            </a:endParaRPr>
          </a:p>
        </p:txBody>
      </p:sp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1994926" y="5590569"/>
            <a:ext cx="2595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most probable value 130 e</a:t>
            </a:r>
            <a:r>
              <a:rPr lang="en-US" baseline="30000">
                <a:solidFill>
                  <a:schemeClr val="hlink"/>
                </a:solidFill>
                <a:latin typeface="Geneva" charset="0"/>
                <a:cs typeface="+mn-cs"/>
              </a:rPr>
              <a:t>-</a:t>
            </a: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width  FWHM 180 </a:t>
            </a:r>
            <a:r>
              <a:rPr lang="en-US" sz="1400">
                <a:solidFill>
                  <a:schemeClr val="hlink"/>
                </a:solidFill>
                <a:latin typeface="Geneva" charset="0"/>
              </a:rPr>
              <a:t>e</a:t>
            </a:r>
            <a:r>
              <a:rPr lang="en-US" sz="1400" baseline="30000">
                <a:solidFill>
                  <a:schemeClr val="hlink"/>
                </a:solidFill>
                <a:latin typeface="Geneva" charset="0"/>
              </a:rPr>
              <a:t>-</a:t>
            </a:r>
            <a:endParaRPr lang="en-US" sz="14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chemeClr val="accent2"/>
                </a:solidFill>
                <a:latin typeface="Geneva" charset="0"/>
                <a:cs typeface="+mn-cs"/>
              </a:rPr>
              <a:t> 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4280" y="5061534"/>
            <a:ext cx="2736954" cy="19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3496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4837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344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70024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2673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0508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9167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1331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5660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782540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676084" y="501974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500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98642" y="4698092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705327" y="5019743"/>
            <a:ext cx="56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1000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036" y="5019743"/>
            <a:ext cx="278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0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4694226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1133963" y="1448769"/>
            <a:ext cx="12484" cy="4255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1152" name="Straight Arrow Connector 561151"/>
          <p:cNvCxnSpPr/>
          <p:nvPr/>
        </p:nvCxnSpPr>
        <p:spPr bwMode="auto">
          <a:xfrm>
            <a:off x="970140" y="3327384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38197" y="4958240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237192" y="5251877"/>
            <a:ext cx="2916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>
                <a:solidFill>
                  <a:srgbClr val="0000FF"/>
                </a:solidFill>
                <a:latin typeface="+mn-lt"/>
              </a:rPr>
              <a:t>1 µm sensor</a:t>
            </a:r>
          </a:p>
          <a:p>
            <a:pPr algn="l">
              <a:defRPr/>
            </a:pPr>
            <a:r>
              <a:rPr lang="en-US" sz="1600">
                <a:solidFill>
                  <a:srgbClr val="0000FF"/>
                </a:solidFill>
                <a:latin typeface="Geneva" charset="0"/>
              </a:rPr>
              <a:t>most probable value &lt;40 e</a:t>
            </a:r>
            <a:r>
              <a:rPr lang="en-US" sz="1600" baseline="30000">
                <a:solidFill>
                  <a:srgbClr val="0000FF"/>
                </a:solidFill>
                <a:latin typeface="Geneva" charset="0"/>
              </a:rPr>
              <a:t>-</a:t>
            </a:r>
            <a:r>
              <a:rPr lang="en-US" sz="1600">
                <a:solidFill>
                  <a:srgbClr val="0000FF"/>
                </a:solidFill>
                <a:latin typeface="Geneva" charset="0"/>
              </a:rPr>
              <a:t> </a:t>
            </a:r>
          </a:p>
          <a:p>
            <a:pPr algn="l">
              <a:defRPr/>
            </a:pPr>
            <a:r>
              <a:rPr lang="en-US" sz="1600">
                <a:solidFill>
                  <a:srgbClr val="0000FF"/>
                </a:solidFill>
                <a:latin typeface="Geneva" charset="0"/>
              </a:rPr>
              <a:t>width  FWHM 50 e</a:t>
            </a:r>
            <a:r>
              <a:rPr lang="en-US" sz="1600" baseline="30000">
                <a:solidFill>
                  <a:srgbClr val="0000FF"/>
                </a:solidFill>
                <a:latin typeface="Geneva" charset="0"/>
              </a:rPr>
              <a:t>-</a:t>
            </a:r>
            <a:endParaRPr lang="en-US" sz="1600">
              <a:solidFill>
                <a:srgbClr val="0000FF"/>
              </a:solidFill>
              <a:latin typeface="Geneva" charset="0"/>
            </a:endParaRPr>
          </a:p>
          <a:p>
            <a:pPr algn="l">
              <a:defRPr/>
            </a:pPr>
            <a:endParaRPr lang="en-US" sz="16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148011" y="4689828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582464" y="5072618"/>
            <a:ext cx="2736954" cy="19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31780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445196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80258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677338" y="4698220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23550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01904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488488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510134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53426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750724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4644268" y="503082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500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73511" y="5030827"/>
            <a:ext cx="56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1000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68220" y="5030827"/>
            <a:ext cx="278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0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3864154" y="1479801"/>
            <a:ext cx="12484" cy="4255363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3802008" y="3038591"/>
            <a:ext cx="150612" cy="88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3795654" y="4970770"/>
            <a:ext cx="150612" cy="88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5741890" y="756559"/>
            <a:ext cx="29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solidFill>
                  <a:srgbClr val="0741F6"/>
                </a:solidFill>
                <a:latin typeface="+mn-lt"/>
              </a:rPr>
              <a:t>simulation Lukas Tlustos</a:t>
            </a:r>
          </a:p>
        </p:txBody>
      </p:sp>
    </p:spTree>
    <p:extLst>
      <p:ext uri="{BB962C8B-B14F-4D97-AF65-F5344CB8AC3E}">
        <p14:creationId xmlns:p14="http://schemas.microsoft.com/office/powerpoint/2010/main" val="3534395861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3168352"/>
          </a:xfrm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rgbClr val="0000E6"/>
                </a:solidFill>
                <a:cs typeface="+mj-cs"/>
              </a:rPr>
              <a:t> </a:t>
            </a:r>
            <a:endParaRPr lang="en-US" sz="400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0" y="829963"/>
            <a:ext cx="7924015" cy="441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792" y="324239"/>
            <a:ext cx="6318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>
                <a:latin typeface="+mn-lt"/>
              </a:rPr>
              <a:t>12 GeV protons in 5.6µm Si imager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291" y="5106771"/>
            <a:ext cx="7295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latin typeface="+mn-lt"/>
              </a:rPr>
              <a:t>Perugia group   (– CMS)</a:t>
            </a:r>
          </a:p>
          <a:p>
            <a:pPr algn="l"/>
            <a:r>
              <a:rPr lang="en-US">
                <a:latin typeface="+mn-lt"/>
              </a:rPr>
              <a:t>Meroli et al. JINST 6 (2011) P06013</a:t>
            </a:r>
          </a:p>
          <a:p>
            <a:pPr algn="l"/>
            <a:endParaRPr lang="en-US" b="0">
              <a:latin typeface="+mn-lt"/>
            </a:endParaRPr>
          </a:p>
          <a:p>
            <a:pPr algn="l"/>
            <a:r>
              <a:rPr lang="en-US" b="0">
                <a:latin typeface="+mn-lt"/>
              </a:rPr>
              <a:t>this team is also collaborating in ATTRACT proposal  SubQin4Ts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5229" y="2350735"/>
            <a:ext cx="401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latin typeface="+mn-lt"/>
              </a:rPr>
              <a:t>black points/curve measured</a:t>
            </a:r>
          </a:p>
          <a:p>
            <a:r>
              <a:rPr lang="en-US" b="0">
                <a:latin typeface="+mn-lt"/>
              </a:rPr>
              <a:t>well represented after convolution</a:t>
            </a:r>
          </a:p>
        </p:txBody>
      </p:sp>
    </p:spTree>
    <p:extLst>
      <p:ext uri="{BB962C8B-B14F-4D97-AF65-F5344CB8AC3E}">
        <p14:creationId xmlns:p14="http://schemas.microsoft.com/office/powerpoint/2010/main" val="42704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um_without_chi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67" y="788058"/>
            <a:ext cx="5852745" cy="4389559"/>
          </a:xfrm>
          <a:prstGeom prst="rect">
            <a:avLst/>
          </a:prstGeom>
        </p:spPr>
      </p:pic>
      <p:pic>
        <p:nvPicPr>
          <p:cNvPr id="3" name="Picture 2" descr="3um_without_chip.pn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6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65"/>
                    </a14:imgEffect>
                    <a14:imgEffect>
                      <a14:saturation sat="170000"/>
                    </a14:imgEffect>
                    <a14:imgEffect>
                      <a14:brightnessContrast bright="1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91" y="780746"/>
            <a:ext cx="5852745" cy="4389559"/>
          </a:xfrm>
          <a:prstGeom prst="rect">
            <a:avLst/>
          </a:prstGeom>
        </p:spPr>
      </p:pic>
      <p:pic>
        <p:nvPicPr>
          <p:cNvPr id="7" name="Picture 6" descr="1um_without_chip.png"/>
          <p:cNvPicPr>
            <a:picLocks noChangeAspect="1"/>
          </p:cNvPicPr>
          <p:nvPr/>
        </p:nvPicPr>
        <p:blipFill>
          <a:blip r:embed="rId6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995" y="777686"/>
            <a:ext cx="4240453" cy="4389559"/>
          </a:xfrm>
          <a:prstGeom prst="rect">
            <a:avLst/>
          </a:prstGeom>
        </p:spPr>
      </p:pic>
      <p:sp>
        <p:nvSpPr>
          <p:cNvPr id="561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7792" y="260350"/>
            <a:ext cx="8525842" cy="5334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rgbClr val="FF3300"/>
                </a:solidFill>
                <a:effectLst/>
                <a:latin typeface="+mn-lt"/>
                <a:cs typeface="+mj-cs"/>
              </a:rPr>
              <a:t>Landau 5.6, 3 and 1 µm </a:t>
            </a:r>
            <a:r>
              <a:rPr lang="en-US" b="0" smtClean="0">
                <a:solidFill>
                  <a:srgbClr val="FF3300"/>
                </a:solidFill>
                <a:effectLst/>
                <a:latin typeface="+mn-lt"/>
                <a:cs typeface="+mj-cs"/>
              </a:rPr>
              <a:t>Si  + experiment</a:t>
            </a:r>
            <a:endParaRPr lang="en-US" b="0" smtClean="0">
              <a:solidFill>
                <a:srgbClr val="FF3300"/>
              </a:solidFill>
              <a:latin typeface="+mn-lt"/>
              <a:cs typeface="+mj-cs"/>
            </a:endParaRPr>
          </a:p>
        </p:txBody>
      </p:sp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1994926" y="5590569"/>
            <a:ext cx="2595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most probable value 130 e</a:t>
            </a:r>
            <a:r>
              <a:rPr lang="en-US" baseline="30000">
                <a:solidFill>
                  <a:schemeClr val="hlink"/>
                </a:solidFill>
                <a:latin typeface="Geneva" charset="0"/>
                <a:cs typeface="+mn-cs"/>
              </a:rPr>
              <a:t>-</a:t>
            </a: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1400">
                <a:solidFill>
                  <a:schemeClr val="hlink"/>
                </a:solidFill>
                <a:latin typeface="Geneva" charset="0"/>
                <a:cs typeface="+mn-cs"/>
              </a:rPr>
              <a:t>width  FWHM 180 </a:t>
            </a:r>
            <a:r>
              <a:rPr lang="en-US" sz="1400">
                <a:solidFill>
                  <a:schemeClr val="hlink"/>
                </a:solidFill>
                <a:latin typeface="Geneva" charset="0"/>
              </a:rPr>
              <a:t>e</a:t>
            </a:r>
            <a:r>
              <a:rPr lang="en-US" sz="1400" baseline="30000">
                <a:solidFill>
                  <a:schemeClr val="hlink"/>
                </a:solidFill>
                <a:latin typeface="Geneva" charset="0"/>
              </a:rPr>
              <a:t>-</a:t>
            </a:r>
            <a:endParaRPr lang="en-US" sz="14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4280" y="5061534"/>
            <a:ext cx="2736954" cy="19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3496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4837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344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70024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26732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0508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91670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13316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566081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782540" y="4682679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676084" y="501974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500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98642" y="4698092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705327" y="5019743"/>
            <a:ext cx="56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1000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036" y="5019743"/>
            <a:ext cx="278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0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4694226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1133963" y="1448769"/>
            <a:ext cx="12484" cy="425536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1152" name="Straight Arrow Connector 561151"/>
          <p:cNvCxnSpPr/>
          <p:nvPr/>
        </p:nvCxnSpPr>
        <p:spPr bwMode="auto">
          <a:xfrm>
            <a:off x="970140" y="3327384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38197" y="4958240"/>
            <a:ext cx="408380" cy="50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237192" y="5251877"/>
            <a:ext cx="3326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>
                <a:solidFill>
                  <a:srgbClr val="0000FF"/>
                </a:solidFill>
                <a:latin typeface="+mn-lt"/>
              </a:rPr>
              <a:t>5.6 µm sensor</a:t>
            </a:r>
          </a:p>
          <a:p>
            <a:pPr algn="l">
              <a:defRPr/>
            </a:pPr>
            <a:r>
              <a:rPr lang="en-US" sz="1600">
                <a:solidFill>
                  <a:srgbClr val="0000FF"/>
                </a:solidFill>
                <a:latin typeface="Geneva" charset="0"/>
              </a:rPr>
              <a:t>most probable value 270±10 e</a:t>
            </a:r>
            <a:r>
              <a:rPr lang="en-US" sz="1600" baseline="30000">
                <a:solidFill>
                  <a:srgbClr val="0000FF"/>
                </a:solidFill>
                <a:latin typeface="Geneva" charset="0"/>
              </a:rPr>
              <a:t>-</a:t>
            </a:r>
            <a:r>
              <a:rPr lang="en-US" sz="1600">
                <a:solidFill>
                  <a:srgbClr val="0000FF"/>
                </a:solidFill>
                <a:latin typeface="Geneva" charset="0"/>
              </a:rPr>
              <a:t> </a:t>
            </a:r>
          </a:p>
          <a:p>
            <a:pPr algn="l">
              <a:defRPr/>
            </a:pPr>
            <a:r>
              <a:rPr lang="en-US" sz="1600">
                <a:solidFill>
                  <a:srgbClr val="0000FF"/>
                </a:solidFill>
                <a:latin typeface="Geneva" charset="0"/>
              </a:rPr>
              <a:t>width  FWHM 285±3 e</a:t>
            </a:r>
            <a:r>
              <a:rPr lang="en-US" sz="1600" baseline="30000">
                <a:solidFill>
                  <a:srgbClr val="0000FF"/>
                </a:solidFill>
                <a:latin typeface="Geneva" charset="0"/>
              </a:rPr>
              <a:t>-</a:t>
            </a:r>
            <a:endParaRPr lang="en-US" sz="1600">
              <a:solidFill>
                <a:srgbClr val="0000FF"/>
              </a:solidFill>
              <a:latin typeface="Geneva" charset="0"/>
            </a:endParaRPr>
          </a:p>
          <a:p>
            <a:pPr algn="l">
              <a:defRPr/>
            </a:pPr>
            <a:r>
              <a:rPr lang="en-US" sz="1200">
                <a:latin typeface="Geneva" charset="0"/>
              </a:rPr>
              <a:t>Meroli et al. JINST 6 (2011) P06013</a:t>
            </a:r>
            <a:endParaRPr lang="en-US" sz="1200" b="0">
              <a:latin typeface="+mn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148011" y="4689828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  eV</a:t>
            </a:r>
          </a:p>
          <a:p>
            <a:pPr algn="l">
              <a:defRPr/>
            </a:pPr>
            <a:endParaRPr lang="en-US" sz="1200">
              <a:solidFill>
                <a:schemeClr val="hlink"/>
              </a:solidFill>
              <a:latin typeface="Geneva" charset="0"/>
              <a:cs typeface="+mn-cs"/>
            </a:endParaRPr>
          </a:p>
          <a:p>
            <a:pPr algn="l">
              <a:defRPr/>
            </a:pPr>
            <a:r>
              <a:rPr lang="en-US" sz="1200">
                <a:solidFill>
                  <a:schemeClr val="hlink"/>
                </a:solidFill>
                <a:latin typeface="Geneva" charset="0"/>
                <a:cs typeface="+mn-cs"/>
              </a:rPr>
              <a:t>e-h pairs   </a:t>
            </a:r>
            <a:r>
              <a:rPr lang="en-US" sz="1200">
                <a:solidFill>
                  <a:schemeClr val="accent2"/>
                </a:solidFill>
                <a:latin typeface="Geneva" charset="0"/>
                <a:cs typeface="+mn-cs"/>
              </a:rPr>
              <a:t>   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582464" y="5072618"/>
            <a:ext cx="2736954" cy="19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531780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445196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80258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677338" y="4698220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23550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01904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488488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510134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534265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750724" y="4693763"/>
            <a:ext cx="1078" cy="3722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4644268" y="503082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500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73511" y="5030827"/>
            <a:ext cx="56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1000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68220" y="5030827"/>
            <a:ext cx="278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>
                <a:latin typeface="+mn-lt"/>
              </a:rPr>
              <a:t>0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3864154" y="1479801"/>
            <a:ext cx="12484" cy="4255363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4403210" y="1708567"/>
            <a:ext cx="40850" cy="402126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3802008" y="3038591"/>
            <a:ext cx="150612" cy="88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3795654" y="4970770"/>
            <a:ext cx="150612" cy="88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741" y="1235735"/>
            <a:ext cx="4125049" cy="398227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4362824" y="1497570"/>
            <a:ext cx="12968" cy="4404195"/>
          </a:xfrm>
          <a:prstGeom prst="line">
            <a:avLst/>
          </a:prstGeom>
          <a:noFill/>
          <a:ln w="19050" cap="flat" cmpd="sng" algn="ctr">
            <a:solidFill>
              <a:srgbClr val="0000E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4101352" y="3115235"/>
            <a:ext cx="672353" cy="2241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231340" y="4955988"/>
            <a:ext cx="672353" cy="2241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6116265" y="756559"/>
            <a:ext cx="2936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>
                <a:latin typeface="+mn-lt"/>
              </a:rPr>
              <a:t>data 12 GeV protons</a:t>
            </a:r>
          </a:p>
          <a:p>
            <a:pPr algn="l"/>
            <a:endParaRPr lang="en-US" b="0">
              <a:latin typeface="+mn-lt"/>
            </a:endParaRPr>
          </a:p>
          <a:p>
            <a:pPr algn="l"/>
            <a:r>
              <a:rPr lang="en-US" b="0">
                <a:latin typeface="+mn-lt"/>
              </a:rPr>
              <a:t>Landau curves simulated</a:t>
            </a:r>
          </a:p>
          <a:p>
            <a:pPr algn="l"/>
            <a:r>
              <a:rPr lang="en-US" b="0">
                <a:latin typeface="+mn-lt"/>
              </a:rPr>
              <a:t>  	 Perugia team</a:t>
            </a:r>
          </a:p>
        </p:txBody>
      </p:sp>
    </p:spTree>
    <p:extLst>
      <p:ext uri="{BB962C8B-B14F-4D97-AF65-F5344CB8AC3E}">
        <p14:creationId xmlns:p14="http://schemas.microsoft.com/office/powerpoint/2010/main" val="4034947307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3168352"/>
          </a:xfrm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rgbClr val="0000E6"/>
                </a:solidFill>
                <a:cs typeface="+mj-cs"/>
              </a:rPr>
              <a:t> </a:t>
            </a:r>
            <a:endParaRPr lang="en-US" sz="4000" smtClean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385" y="5485050"/>
            <a:ext cx="428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latin typeface="+mn-lt"/>
              </a:rPr>
              <a:t>Perugia group</a:t>
            </a:r>
          </a:p>
          <a:p>
            <a:pPr algn="l"/>
            <a:r>
              <a:rPr lang="en-US">
                <a:latin typeface="+mn-lt"/>
              </a:rPr>
              <a:t>Meroli et al. JINST 6 (2011) P06013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8402338" cy="4506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695585" y="2526366"/>
            <a:ext cx="2203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>
                <a:latin typeface="+mn-lt"/>
              </a:rPr>
              <a:t>e-h pairs per µm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0369" y="3096994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7201" y="4925859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8952" y="2131061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70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070646" y="4326873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8070646" y="5248004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070646" y="2377609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8048233" y="1376913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8070646" y="3361596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8137265" y="4055769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42241" y="1107727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053" y="324239"/>
            <a:ext cx="6538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>
                <a:latin typeface="+mn-lt"/>
              </a:rPr>
              <a:t>12 GeV protons in   5.6 – 120 µm Si</a:t>
            </a:r>
          </a:p>
          <a:p>
            <a:r>
              <a:rPr lang="en-US" sz="2000" b="0">
                <a:solidFill>
                  <a:srgbClr val="0000FF"/>
                </a:solidFill>
                <a:latin typeface="+mn-lt"/>
              </a:rPr>
              <a:t>measured using grazing incidence along pixels</a:t>
            </a:r>
            <a:r>
              <a:rPr lang="en-US" sz="2800" b="0">
                <a:latin typeface="+mn-lt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9328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3168352"/>
          </a:xfrm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rgbClr val="0000E6"/>
                </a:solidFill>
                <a:cs typeface="+mj-cs"/>
              </a:rPr>
              <a:t> </a:t>
            </a:r>
            <a:endParaRPr lang="en-US" sz="4000" smtClean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385" y="5485050"/>
            <a:ext cx="428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latin typeface="+mn-lt"/>
              </a:rPr>
              <a:t>Perugia group</a:t>
            </a:r>
          </a:p>
          <a:p>
            <a:pPr algn="l"/>
            <a:r>
              <a:rPr lang="en-US">
                <a:latin typeface="+mn-lt"/>
              </a:rPr>
              <a:t>Meroli et al. JINST 6 (2011) P06013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8402338" cy="4506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695585" y="2526366"/>
            <a:ext cx="2203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>
                <a:latin typeface="+mn-lt"/>
              </a:rPr>
              <a:t>e-h pairs per µm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0369" y="3096994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7201" y="4925859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8952" y="2131061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70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070646" y="4326873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8070646" y="5248004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070646" y="2377609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8048233" y="1376913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8070646" y="3361596"/>
            <a:ext cx="41886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8137265" y="4055769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42241" y="1107727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053" y="324239"/>
            <a:ext cx="6538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>
                <a:latin typeface="+mn-lt"/>
              </a:rPr>
              <a:t>12 GeV protons in   5.6 – 120 µm Si</a:t>
            </a:r>
          </a:p>
          <a:p>
            <a:r>
              <a:rPr lang="en-US" sz="2000" b="0">
                <a:solidFill>
                  <a:srgbClr val="0000FF"/>
                </a:solidFill>
                <a:latin typeface="+mn-lt"/>
              </a:rPr>
              <a:t>using grazing incidence along pixels</a:t>
            </a:r>
            <a:r>
              <a:rPr lang="en-US" sz="2800" b="0">
                <a:latin typeface="+mn-lt"/>
              </a:rPr>
              <a:t>    </a:t>
            </a:r>
          </a:p>
        </p:txBody>
      </p:sp>
      <p:sp>
        <p:nvSpPr>
          <p:cNvPr id="12" name="4-Point Star 11"/>
          <p:cNvSpPr/>
          <p:nvPr/>
        </p:nvSpPr>
        <p:spPr bwMode="auto">
          <a:xfrm>
            <a:off x="859382" y="5126356"/>
            <a:ext cx="229698" cy="216160"/>
          </a:xfrm>
          <a:prstGeom prst="star4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20" name="4-Point Star 19"/>
          <p:cNvSpPr/>
          <p:nvPr/>
        </p:nvSpPr>
        <p:spPr bwMode="auto">
          <a:xfrm>
            <a:off x="958658" y="4770928"/>
            <a:ext cx="229698" cy="216160"/>
          </a:xfrm>
          <a:prstGeom prst="star4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854" y="5046770"/>
            <a:ext cx="1099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+mn-lt"/>
              </a:rPr>
              <a:t>1 µm sim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4982" y="5741739"/>
            <a:ext cx="325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latin typeface="+mn-lt"/>
              </a:rPr>
              <a:t>simulations 1 – 3 µm added</a:t>
            </a:r>
          </a:p>
        </p:txBody>
      </p:sp>
    </p:spTree>
    <p:extLst>
      <p:ext uri="{BB962C8B-B14F-4D97-AF65-F5344CB8AC3E}">
        <p14:creationId xmlns:p14="http://schemas.microsoft.com/office/powerpoint/2010/main" val="69656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799" y="685800"/>
            <a:ext cx="6299201" cy="381000"/>
          </a:xfrm>
          <a:noFill/>
        </p:spPr>
        <p:txBody>
          <a:bodyPr/>
          <a:lstStyle/>
          <a:p>
            <a:r>
              <a:rPr lang="en-US" sz="1800">
                <a:solidFill>
                  <a:srgbClr val="000099"/>
                </a:solidFill>
                <a:latin typeface="Geneva" charset="0"/>
                <a:ea typeface="ＭＳ Ｐゴシック" charset="0"/>
              </a:rPr>
              <a:t>deposit / µm is decreasing	</a:t>
            </a:r>
            <a:r>
              <a:rPr lang="en-US" sz="1800" i="1">
                <a:solidFill>
                  <a:srgbClr val="3366FF"/>
                </a:solidFill>
                <a:latin typeface="Geneva" charset="0"/>
                <a:ea typeface="ＭＳ Ｐゴシック" charset="0"/>
              </a:rPr>
              <a:t>tracking mip is ONLY aim</a:t>
            </a:r>
            <a:r>
              <a:rPr lang="en-US" sz="1800">
                <a:solidFill>
                  <a:srgbClr val="3366FF"/>
                </a:solidFill>
                <a:latin typeface="Geneva" charset="0"/>
                <a:ea typeface="ＭＳ Ｐゴシック" charset="0"/>
              </a:rPr>
              <a:t>	</a:t>
            </a:r>
            <a:endParaRPr lang="en-US" sz="2400">
              <a:solidFill>
                <a:srgbClr val="3366FF"/>
              </a:solidFill>
              <a:latin typeface="Geneva" charset="0"/>
              <a:ea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143283" y="228600"/>
            <a:ext cx="8870461" cy="457200"/>
          </a:xfrm>
          <a:noFill/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comparison with earlier data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562600" y="4724400"/>
            <a:ext cx="457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239714" y="1066802"/>
            <a:ext cx="6335713" cy="4037013"/>
            <a:chOff x="151" y="672"/>
            <a:chExt cx="3991" cy="2543"/>
          </a:xfrm>
        </p:grpSpPr>
        <p:pic>
          <p:nvPicPr>
            <p:cNvPr id="43026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16"/>
              <a:ext cx="3936" cy="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7" name="Text Box 7"/>
            <p:cNvSpPr txBox="1">
              <a:spLocks noChangeArrowheads="1"/>
            </p:cNvSpPr>
            <p:nvPr/>
          </p:nvSpPr>
          <p:spPr bwMode="auto">
            <a:xfrm>
              <a:off x="3149" y="2051"/>
              <a:ext cx="5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3300"/>
                  </a:solidFill>
                  <a:latin typeface="+mn-lt"/>
                </a:rPr>
                <a:t>HEIJNE</a:t>
              </a:r>
              <a:endParaRPr lang="en-US" sz="3200">
                <a:latin typeface="+mn-lt"/>
              </a:endParaRPr>
            </a:p>
          </p:txBody>
        </p:sp>
        <p:sp>
          <p:nvSpPr>
            <p:cNvPr id="43028" name="Rectangle 8"/>
            <p:cNvSpPr>
              <a:spLocks noChangeArrowheads="1"/>
            </p:cNvSpPr>
            <p:nvPr/>
          </p:nvSpPr>
          <p:spPr bwMode="auto">
            <a:xfrm>
              <a:off x="3107" y="2304"/>
              <a:ext cx="7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00"/>
                  </a:solidFill>
                  <a:latin typeface="+mn-lt"/>
                </a:rPr>
                <a:t>GRUHN e</a:t>
              </a:r>
            </a:p>
          </p:txBody>
        </p:sp>
        <p:sp>
          <p:nvSpPr>
            <p:cNvPr id="43029" name="Line 9"/>
            <p:cNvSpPr>
              <a:spLocks noChangeShapeType="1"/>
            </p:cNvSpPr>
            <p:nvPr/>
          </p:nvSpPr>
          <p:spPr bwMode="auto">
            <a:xfrm flipH="1" flipV="1">
              <a:off x="1968" y="1824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Rectangle 10"/>
            <p:cNvSpPr>
              <a:spLocks noChangeArrowheads="1"/>
            </p:cNvSpPr>
            <p:nvPr/>
          </p:nvSpPr>
          <p:spPr bwMode="auto">
            <a:xfrm>
              <a:off x="3295" y="2160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003300"/>
                  </a:solidFill>
                  <a:latin typeface="+mn-lt"/>
                </a:rPr>
                <a:t>CALC</a:t>
              </a:r>
            </a:p>
          </p:txBody>
        </p:sp>
        <p:sp>
          <p:nvSpPr>
            <p:cNvPr id="43031" name="Text Box 11"/>
            <p:cNvSpPr txBox="1">
              <a:spLocks noChangeArrowheads="1"/>
            </p:cNvSpPr>
            <p:nvPr/>
          </p:nvSpPr>
          <p:spPr bwMode="auto">
            <a:xfrm>
              <a:off x="470" y="1248"/>
              <a:ext cx="26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--- LIMIT:mean value in thick Si   360 eV/µm ------</a:t>
              </a:r>
              <a:endParaRPr lang="en-US" sz="3200">
                <a:latin typeface="Times" charset="0"/>
              </a:endParaRPr>
            </a:p>
          </p:txBody>
        </p:sp>
        <p:sp>
          <p:nvSpPr>
            <p:cNvPr id="43032" name="Text Box 12"/>
            <p:cNvSpPr txBox="1">
              <a:spLocks noChangeArrowheads="1"/>
            </p:cNvSpPr>
            <p:nvPr/>
          </p:nvSpPr>
          <p:spPr bwMode="auto">
            <a:xfrm>
              <a:off x="2967" y="672"/>
              <a:ext cx="11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e-h PAIRS PER  µm</a:t>
              </a:r>
              <a:endParaRPr lang="en-US" sz="3200">
                <a:latin typeface="Times" charset="0"/>
              </a:endParaRPr>
            </a:p>
          </p:txBody>
        </p:sp>
        <p:sp>
          <p:nvSpPr>
            <p:cNvPr id="43033" name="Text Box 13"/>
            <p:cNvSpPr txBox="1">
              <a:spLocks noChangeArrowheads="1"/>
            </p:cNvSpPr>
            <p:nvPr/>
          </p:nvSpPr>
          <p:spPr bwMode="auto">
            <a:xfrm>
              <a:off x="596" y="2592"/>
              <a:ext cx="10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+mn-lt"/>
                </a:rPr>
                <a:t>+</a:t>
              </a:r>
              <a:r>
                <a:rPr lang="en-US" sz="1400">
                  <a:solidFill>
                    <a:srgbClr val="000099"/>
                  </a:solidFill>
                  <a:latin typeface="+mn-lt"/>
                </a:rPr>
                <a:t> 220 eV 25µm</a:t>
              </a:r>
              <a:endParaRPr lang="en-US" sz="320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43034" name="Text Box 14"/>
            <p:cNvSpPr txBox="1">
              <a:spLocks noChangeArrowheads="1"/>
            </p:cNvSpPr>
            <p:nvPr/>
          </p:nvSpPr>
          <p:spPr bwMode="auto">
            <a:xfrm>
              <a:off x="151" y="672"/>
              <a:ext cx="45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99"/>
                  </a:solidFill>
                </a:rPr>
                <a:t>eV/µm</a:t>
              </a:r>
              <a:endParaRPr lang="en-US" sz="3200">
                <a:latin typeface="Times" charset="0"/>
              </a:endParaRPr>
            </a:p>
          </p:txBody>
        </p:sp>
        <p:sp>
          <p:nvSpPr>
            <p:cNvPr id="43035" name="Text Box 15"/>
            <p:cNvSpPr txBox="1">
              <a:spLocks noChangeArrowheads="1"/>
            </p:cNvSpPr>
            <p:nvPr/>
          </p:nvSpPr>
          <p:spPr bwMode="auto">
            <a:xfrm>
              <a:off x="3605" y="1392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aseline="30000">
                  <a:solidFill>
                    <a:srgbClr val="FF0000"/>
                  </a:solidFill>
                </a:rPr>
                <a:t> 90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  <a:r>
                <a:rPr lang="en-US" sz="3200">
                  <a:solidFill>
                    <a:srgbClr val="FF0000"/>
                  </a:solidFill>
                </a:rPr>
                <a:t>--</a:t>
              </a:r>
              <a:endParaRPr lang="en-US" sz="3200">
                <a:solidFill>
                  <a:srgbClr val="FF0000"/>
                </a:solidFill>
                <a:latin typeface="Times" charset="0"/>
              </a:endParaRPr>
            </a:p>
          </p:txBody>
        </p:sp>
        <p:sp>
          <p:nvSpPr>
            <p:cNvPr id="43036" name="Text Box 16"/>
            <p:cNvSpPr txBox="1">
              <a:spLocks noChangeArrowheads="1"/>
            </p:cNvSpPr>
            <p:nvPr/>
          </p:nvSpPr>
          <p:spPr bwMode="auto">
            <a:xfrm>
              <a:off x="3606" y="2496"/>
              <a:ext cx="5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aseline="30000">
                  <a:solidFill>
                    <a:srgbClr val="FF0000"/>
                  </a:solidFill>
                </a:rPr>
                <a:t>  60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  <a:r>
                <a:rPr lang="en-US" sz="3200">
                  <a:solidFill>
                    <a:srgbClr val="FF0000"/>
                  </a:solidFill>
                </a:rPr>
                <a:t>--</a:t>
              </a:r>
              <a:endParaRPr lang="en-US" sz="3200">
                <a:solidFill>
                  <a:srgbClr val="FF0000"/>
                </a:solidFill>
                <a:latin typeface="Times" charset="0"/>
              </a:endParaRPr>
            </a:p>
          </p:txBody>
        </p:sp>
        <p:sp>
          <p:nvSpPr>
            <p:cNvPr id="43037" name="Text Box 17"/>
            <p:cNvSpPr txBox="1">
              <a:spLocks noChangeArrowheads="1"/>
            </p:cNvSpPr>
            <p:nvPr/>
          </p:nvSpPr>
          <p:spPr bwMode="auto">
            <a:xfrm>
              <a:off x="3558" y="1104"/>
              <a:ext cx="5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aseline="30000">
                  <a:solidFill>
                    <a:srgbClr val="FF0000"/>
                  </a:solidFill>
                </a:rPr>
                <a:t>100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  <a:r>
                <a:rPr lang="en-US" sz="3200">
                  <a:solidFill>
                    <a:srgbClr val="FF0000"/>
                  </a:solidFill>
                </a:rPr>
                <a:t>--</a:t>
              </a:r>
              <a:endParaRPr lang="en-US" sz="3200">
                <a:solidFill>
                  <a:srgbClr val="FF0000"/>
                </a:solidFill>
                <a:latin typeface="Times" charset="0"/>
              </a:endParaRPr>
            </a:p>
          </p:txBody>
        </p:sp>
        <p:sp>
          <p:nvSpPr>
            <p:cNvPr id="43038" name="Text Box 18"/>
            <p:cNvSpPr txBox="1">
              <a:spLocks noChangeArrowheads="1"/>
            </p:cNvSpPr>
            <p:nvPr/>
          </p:nvSpPr>
          <p:spPr bwMode="auto">
            <a:xfrm>
              <a:off x="3605" y="1776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aseline="30000">
                  <a:solidFill>
                    <a:srgbClr val="FF0000"/>
                  </a:solidFill>
                </a:rPr>
                <a:t> 80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  <a:r>
                <a:rPr lang="en-US" sz="3200">
                  <a:solidFill>
                    <a:srgbClr val="FF0000"/>
                  </a:solidFill>
                </a:rPr>
                <a:t>--</a:t>
              </a:r>
              <a:endParaRPr lang="en-US" sz="3200">
                <a:solidFill>
                  <a:srgbClr val="FF0000"/>
                </a:solidFill>
                <a:latin typeface="Times" charset="0"/>
              </a:endParaRPr>
            </a:p>
          </p:txBody>
        </p:sp>
        <p:sp>
          <p:nvSpPr>
            <p:cNvPr id="43039" name="Text Box 19"/>
            <p:cNvSpPr txBox="1">
              <a:spLocks noChangeArrowheads="1"/>
            </p:cNvSpPr>
            <p:nvPr/>
          </p:nvSpPr>
          <p:spPr bwMode="auto">
            <a:xfrm>
              <a:off x="3605" y="2112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aseline="30000">
                  <a:solidFill>
                    <a:srgbClr val="FF0000"/>
                  </a:solidFill>
                </a:rPr>
                <a:t> 70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  <a:r>
                <a:rPr lang="en-US" sz="3200">
                  <a:solidFill>
                    <a:srgbClr val="FF0000"/>
                  </a:solidFill>
                </a:rPr>
                <a:t>--</a:t>
              </a:r>
              <a:endParaRPr lang="en-US" sz="320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43013" name="Text Box 20"/>
          <p:cNvSpPr txBox="1">
            <a:spLocks noChangeArrowheads="1"/>
          </p:cNvSpPr>
          <p:nvPr/>
        </p:nvSpPr>
        <p:spPr bwMode="auto">
          <a:xfrm>
            <a:off x="0" y="5020735"/>
            <a:ext cx="5402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  <a:latin typeface="Geneva" charset="0"/>
                <a:cs typeface="Geneva" charset="0"/>
              </a:rPr>
              <a:t>&lt; 1mm  BINDING of ELECTRONS causes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  <a:latin typeface="Geneva" charset="0"/>
                <a:cs typeface="Geneva" charset="0"/>
              </a:rPr>
              <a:t>deviation from Landau distribution: shift+widening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  <a:latin typeface="Geneva" charset="0"/>
                <a:cs typeface="Geneva" charset="0"/>
              </a:rPr>
              <a:t>values for VERY thin devices:  &lt;55 e-h pairs/µm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  <a:latin typeface="Geneva" charset="0"/>
                <a:cs typeface="Geneva" charset="0"/>
              </a:rPr>
              <a:t>transfers via plasmons of 20eV  </a:t>
            </a:r>
          </a:p>
          <a:p>
            <a:pPr eaLnBrk="1" hangingPunct="1"/>
            <a:r>
              <a:rPr lang="en-US" sz="1600">
                <a:solidFill>
                  <a:srgbClr val="FF0000"/>
                </a:solidFill>
                <a:latin typeface="Geneva" charset="0"/>
                <a:cs typeface="Geneva" charset="0"/>
              </a:rPr>
              <a:t>	 	bandgap 1.12eV  -</a:t>
            </a:r>
            <a:r>
              <a:rPr lang="en-US" sz="1600">
                <a:solidFill>
                  <a:srgbClr val="FF0000"/>
                </a:solidFill>
                <a:latin typeface="Geneva" charset="0"/>
                <a:cs typeface="Geneva" charset="0"/>
                <a:sym typeface="Wingdings"/>
              </a:rPr>
              <a:t> 3.64eV/pair</a:t>
            </a:r>
            <a:endParaRPr lang="en-US" sz="1600">
              <a:solidFill>
                <a:srgbClr val="FF0000"/>
              </a:solidFill>
              <a:latin typeface="Geneva" charset="0"/>
              <a:cs typeface="Geneva" charset="0"/>
            </a:endParaRPr>
          </a:p>
        </p:txBody>
      </p:sp>
      <p:sp>
        <p:nvSpPr>
          <p:cNvPr id="43014" name="Text Box 21"/>
          <p:cNvSpPr txBox="1">
            <a:spLocks noChangeArrowheads="1"/>
          </p:cNvSpPr>
          <p:nvPr/>
        </p:nvSpPr>
        <p:spPr bwMode="auto">
          <a:xfrm>
            <a:off x="6489114" y="793752"/>
            <a:ext cx="2569959" cy="360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old work:</a:t>
            </a:r>
          </a:p>
          <a:p>
            <a:pPr eaLnBrk="1" hangingPunct="1"/>
            <a:endParaRPr lang="en-US" sz="1200" b="1">
              <a:solidFill>
                <a:srgbClr val="003300"/>
              </a:solidFill>
              <a:latin typeface="Geneva" charset="0"/>
              <a:cs typeface="Geneva" charset="0"/>
            </a:endParaRPr>
          </a:p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Heijne  CERN 83-06 (1983) 30</a:t>
            </a:r>
            <a:endParaRPr lang="en-US" sz="1200" b="1">
              <a:latin typeface="Geneva" charset="0"/>
              <a:cs typeface="Geneva" charset="0"/>
            </a:endParaRPr>
          </a:p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+refs  in  there</a:t>
            </a:r>
          </a:p>
          <a:p>
            <a:pPr eaLnBrk="1" hangingPunct="1"/>
            <a:endParaRPr lang="en-US" sz="1200" b="1">
              <a:solidFill>
                <a:srgbClr val="003300"/>
              </a:solidFill>
              <a:latin typeface="Geneva" charset="0"/>
              <a:cs typeface="Geneva" charset="0"/>
            </a:endParaRPr>
          </a:p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Bak et al.</a:t>
            </a:r>
          </a:p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Nucl. Phys. B288 (1987) 681</a:t>
            </a:r>
          </a:p>
          <a:p>
            <a:pPr eaLnBrk="1" hangingPunct="1"/>
            <a:endParaRPr lang="en-US" sz="1200" b="1">
              <a:solidFill>
                <a:srgbClr val="003300"/>
              </a:solidFill>
              <a:latin typeface="Geneva" charset="0"/>
              <a:cs typeface="Geneva" charset="0"/>
            </a:endParaRPr>
          </a:p>
          <a:p>
            <a:pPr eaLnBrk="1" hangingPunct="1"/>
            <a:endParaRPr lang="en-US" sz="1200" b="1">
              <a:solidFill>
                <a:srgbClr val="003300"/>
              </a:solidFill>
              <a:latin typeface="Geneva" charset="0"/>
              <a:cs typeface="Geneva" charset="0"/>
            </a:endParaRPr>
          </a:p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more recent:</a:t>
            </a:r>
          </a:p>
          <a:p>
            <a:pPr eaLnBrk="1" hangingPunct="1"/>
            <a:endParaRPr lang="en-US" sz="1200" b="1">
              <a:solidFill>
                <a:srgbClr val="003300"/>
              </a:solidFill>
              <a:latin typeface="Geneva" charset="0"/>
              <a:cs typeface="Geneva" charset="0"/>
            </a:endParaRPr>
          </a:p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Meroli et al.</a:t>
            </a:r>
          </a:p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J. Instr 6 (2011) P06013</a:t>
            </a:r>
          </a:p>
          <a:p>
            <a:pPr eaLnBrk="1" hangingPunct="1"/>
            <a:endParaRPr lang="en-US" sz="1200" b="1">
              <a:solidFill>
                <a:srgbClr val="003300"/>
              </a:solidFill>
              <a:latin typeface="Geneva" charset="0"/>
              <a:cs typeface="Geneva" charset="0"/>
            </a:endParaRPr>
          </a:p>
          <a:p>
            <a:pPr eaLnBrk="1" hangingPunct="1"/>
            <a:endParaRPr lang="en-US" sz="1200" b="1">
              <a:solidFill>
                <a:srgbClr val="003300"/>
              </a:solidFill>
              <a:latin typeface="Geneva" charset="0"/>
              <a:cs typeface="Geneva" charset="0"/>
            </a:endParaRPr>
          </a:p>
          <a:p>
            <a:pPr eaLnBrk="1" hangingPunct="1"/>
            <a:endParaRPr lang="en-US" sz="1200" b="1">
              <a:solidFill>
                <a:srgbClr val="003300"/>
              </a:solidFill>
              <a:latin typeface="Geneva" charset="0"/>
              <a:cs typeface="Geneva" charset="0"/>
            </a:endParaRPr>
          </a:p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is there probability for</a:t>
            </a:r>
          </a:p>
          <a:p>
            <a:pPr eaLnBrk="1" hangingPunct="1"/>
            <a:r>
              <a:rPr lang="en-US" sz="1200" b="1">
                <a:solidFill>
                  <a:srgbClr val="003300"/>
                </a:solidFill>
                <a:latin typeface="Geneva" charset="0"/>
                <a:cs typeface="Geneva" charset="0"/>
              </a:rPr>
              <a:t>ZERO signal ??</a:t>
            </a:r>
            <a:endParaRPr lang="en-US" sz="1200" b="1">
              <a:latin typeface="Geneva" charset="0"/>
              <a:cs typeface="Geneva" charset="0"/>
            </a:endParaRPr>
          </a:p>
          <a:p>
            <a:pPr eaLnBrk="1" hangingPunct="1"/>
            <a:endParaRPr lang="en-US" sz="1200" b="1">
              <a:latin typeface="Geneva" charset="0"/>
              <a:cs typeface="Geneva" charset="0"/>
            </a:endParaRPr>
          </a:p>
        </p:txBody>
      </p:sp>
      <p:sp>
        <p:nvSpPr>
          <p:cNvPr id="43016" name="Text Box 26"/>
          <p:cNvSpPr txBox="1">
            <a:spLocks noChangeArrowheads="1"/>
          </p:cNvSpPr>
          <p:nvPr/>
        </p:nvSpPr>
        <p:spPr bwMode="auto">
          <a:xfrm>
            <a:off x="1013621" y="1557340"/>
            <a:ext cx="2518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3300"/>
                </a:solidFill>
                <a:latin typeface="Geneva" charset="0"/>
                <a:cs typeface="Geneva" charset="0"/>
              </a:rPr>
              <a:t>Heijne  CERN 83-06 (1983) 30</a:t>
            </a:r>
            <a:endParaRPr lang="en-US" sz="1200">
              <a:latin typeface="Geneva" charset="0"/>
              <a:cs typeface="Geneva" charset="0"/>
            </a:endParaRPr>
          </a:p>
        </p:txBody>
      </p:sp>
      <p:sp>
        <p:nvSpPr>
          <p:cNvPr id="43017" name="Line 27"/>
          <p:cNvSpPr>
            <a:spLocks noChangeShapeType="1"/>
          </p:cNvSpPr>
          <p:nvPr/>
        </p:nvSpPr>
        <p:spPr bwMode="auto">
          <a:xfrm>
            <a:off x="5486400" y="1371600"/>
            <a:ext cx="685800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28"/>
          <p:cNvSpPr>
            <a:spLocks noChangeShapeType="1"/>
          </p:cNvSpPr>
          <p:nvPr/>
        </p:nvSpPr>
        <p:spPr bwMode="auto">
          <a:xfrm>
            <a:off x="533400" y="1371600"/>
            <a:ext cx="381000" cy="1143000"/>
          </a:xfrm>
          <a:prstGeom prst="line">
            <a:avLst/>
          </a:prstGeom>
          <a:noFill/>
          <a:ln w="57150">
            <a:solidFill>
              <a:srgbClr val="121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05376" y="6362700"/>
            <a:ext cx="4238625" cy="4953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2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476" y="4795840"/>
            <a:ext cx="35655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 Box 21"/>
          <p:cNvSpPr txBox="1">
            <a:spLocks noChangeArrowheads="1"/>
          </p:cNvSpPr>
          <p:nvPr/>
        </p:nvSpPr>
        <p:spPr bwMode="auto">
          <a:xfrm>
            <a:off x="6442075" y="4876802"/>
            <a:ext cx="250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3300"/>
                </a:solidFill>
                <a:latin typeface="Geneva" charset="0"/>
                <a:cs typeface="Geneva" charset="0"/>
              </a:rPr>
              <a:t>Meroli et al.</a:t>
            </a:r>
          </a:p>
          <a:p>
            <a:pPr eaLnBrk="1" hangingPunct="1"/>
            <a:r>
              <a:rPr lang="en-US" sz="1200">
                <a:solidFill>
                  <a:srgbClr val="003300"/>
                </a:solidFill>
                <a:latin typeface="Geneva" charset="0"/>
                <a:cs typeface="Geneva" charset="0"/>
              </a:rPr>
              <a:t>J. Instr 6 (2011) P06013</a:t>
            </a:r>
            <a:endParaRPr lang="en-US" sz="1200">
              <a:latin typeface="Geneva" charset="0"/>
              <a:cs typeface="Geneva" charset="0"/>
            </a:endParaRPr>
          </a:p>
        </p:txBody>
      </p:sp>
      <p:sp>
        <p:nvSpPr>
          <p:cNvPr id="43022" name="Text Box 13"/>
          <p:cNvSpPr txBox="1">
            <a:spLocks noChangeArrowheads="1"/>
          </p:cNvSpPr>
          <p:nvPr/>
        </p:nvSpPr>
        <p:spPr bwMode="auto">
          <a:xfrm>
            <a:off x="6449458" y="5573714"/>
            <a:ext cx="1495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+</a:t>
            </a:r>
            <a:r>
              <a:rPr lang="en-US" sz="1400">
                <a:solidFill>
                  <a:srgbClr val="000099"/>
                </a:solidFill>
              </a:rPr>
              <a:t> 220 eV 25µm</a:t>
            </a:r>
            <a:endParaRPr lang="en-US" sz="3200">
              <a:solidFill>
                <a:srgbClr val="000099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99781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09" y="945698"/>
            <a:ext cx="7848600" cy="4917629"/>
          </a:xfrm>
        </p:spPr>
        <p:txBody>
          <a:bodyPr/>
          <a:lstStyle/>
          <a:p>
            <a:r>
              <a:rPr lang="en-US"/>
              <a:t>can mip’s give zero signal </a:t>
            </a:r>
            <a:br>
              <a:rPr lang="en-US"/>
            </a:br>
            <a:r>
              <a:rPr lang="en-US"/>
              <a:t>in 1 µm Si layer ?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>
                <a:solidFill>
                  <a:srgbClr val="0741F6"/>
                </a:solidFill>
              </a:rPr>
              <a:t>as simulated by Geant4 &amp; Allpix</a:t>
            </a:r>
            <a:br>
              <a:rPr lang="en-US">
                <a:solidFill>
                  <a:srgbClr val="0741F6"/>
                </a:solidFill>
              </a:rPr>
            </a:br>
            <a:r>
              <a:rPr lang="en-US">
                <a:solidFill>
                  <a:srgbClr val="0741F6"/>
                </a:solidFill>
              </a:rPr>
              <a:t> </a:t>
            </a:r>
            <a:r>
              <a:rPr lang="en-US" sz="2000">
                <a:solidFill>
                  <a:srgbClr val="0741F6"/>
                </a:solidFill>
              </a:rPr>
              <a:t>these use ‘Bichsel’model with ‘large’ transfers</a:t>
            </a:r>
            <a:br>
              <a:rPr lang="en-US" sz="2000">
                <a:solidFill>
                  <a:srgbClr val="0741F6"/>
                </a:solidFill>
              </a:rPr>
            </a:br>
            <a:r>
              <a:rPr lang="en-US"/>
              <a:t/>
            </a:r>
            <a:br>
              <a:rPr lang="en-US"/>
            </a:br>
            <a:r>
              <a:rPr lang="en-US"/>
              <a:t>however, look at EELS results</a:t>
            </a:r>
            <a:br>
              <a:rPr lang="en-US"/>
            </a:br>
            <a:r>
              <a:rPr lang="en-US"/>
              <a:t>we may have to update Allpix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task for </a:t>
            </a:r>
            <a:r>
              <a:rPr lang="en-US">
                <a:effectLst/>
              </a:rPr>
              <a:t>SubQin4Ts</a:t>
            </a:r>
            <a:br>
              <a:rPr lang="en-US">
                <a:effectLst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7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8628" y="228600"/>
            <a:ext cx="8309572" cy="381000"/>
          </a:xfrm>
        </p:spPr>
        <p:txBody>
          <a:bodyPr/>
          <a:lstStyle/>
          <a:p>
            <a:r>
              <a:rPr lang="en-US" sz="2800"/>
              <a:t>The basic, small energy transfers - plasmons</a:t>
            </a:r>
          </a:p>
        </p:txBody>
      </p:sp>
      <p:sp>
        <p:nvSpPr>
          <p:cNvPr id="1329162" name="Text Box 10"/>
          <p:cNvSpPr txBox="1">
            <a:spLocks noChangeArrowheads="1"/>
          </p:cNvSpPr>
          <p:nvPr/>
        </p:nvSpPr>
        <p:spPr bwMode="auto">
          <a:xfrm>
            <a:off x="4041893" y="3766750"/>
            <a:ext cx="31702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MAGNETIC SPECTROMETER</a:t>
            </a:r>
          </a:p>
        </p:txBody>
      </p:sp>
      <p:sp>
        <p:nvSpPr>
          <p:cNvPr id="1329163" name="Text Box 11"/>
          <p:cNvSpPr txBox="1">
            <a:spLocks noChangeArrowheads="1"/>
          </p:cNvSpPr>
          <p:nvPr/>
        </p:nvSpPr>
        <p:spPr bwMode="auto">
          <a:xfrm>
            <a:off x="283743" y="892175"/>
            <a:ext cx="8134007" cy="268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Measurements of probability of only single transfer in thin Si layer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EELS      E</a:t>
            </a: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lectron </a:t>
            </a: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E</a:t>
            </a: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nergy </a:t>
            </a:r>
            <a:r>
              <a:rPr 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L</a:t>
            </a: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oss </a:t>
            </a:r>
            <a:r>
              <a:rPr 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S</a:t>
            </a: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pectroscopy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100 nm Si sheet	</a:t>
            </a: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Stiebling &amp; Raether, Phys Rev Lett 40 (1978) 1293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endParaRPr lang="en-US" sz="140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lvl="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SzPct val="70000"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/>
              </a:rPr>
              <a:t>25 &amp; 480 nm Si sheets	</a:t>
            </a:r>
            <a:r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/>
              </a:rPr>
              <a:t>Egerton, Rep Prog Phys 72 (2009) 016502 (next slide)</a:t>
            </a:r>
            <a:endParaRPr lang="en-US" sz="140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lvl="1"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                  			multiples of 16.7 eV plasmon energy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				mean-free-path between events 115nm</a:t>
            </a: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	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				no deposit in 1µm Si seems unlikely ??</a:t>
            </a:r>
          </a:p>
        </p:txBody>
      </p:sp>
      <p:pic>
        <p:nvPicPr>
          <p:cNvPr id="132916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2766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29165" name="Text Box 13"/>
          <p:cNvSpPr txBox="1">
            <a:spLocks noChangeArrowheads="1"/>
          </p:cNvSpPr>
          <p:nvPr/>
        </p:nvSpPr>
        <p:spPr bwMode="auto">
          <a:xfrm>
            <a:off x="1524000" y="3810000"/>
            <a:ext cx="3032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1329166" name="Text Box 14"/>
          <p:cNvSpPr txBox="1">
            <a:spLocks noChangeArrowheads="1"/>
          </p:cNvSpPr>
          <p:nvPr/>
        </p:nvSpPr>
        <p:spPr bwMode="auto">
          <a:xfrm>
            <a:off x="3352800" y="3810000"/>
            <a:ext cx="6111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 - </a:t>
            </a:r>
            <a:r>
              <a:rPr lang="en-US">
                <a:latin typeface="Symbol" charset="0"/>
              </a:rPr>
              <a:t>e</a:t>
            </a:r>
            <a:endParaRPr lang="en-US"/>
          </a:p>
        </p:txBody>
      </p:sp>
      <p:sp>
        <p:nvSpPr>
          <p:cNvPr id="1329167" name="Text Box 15"/>
          <p:cNvSpPr txBox="1">
            <a:spLocks noChangeArrowheads="1"/>
          </p:cNvSpPr>
          <p:nvPr/>
        </p:nvSpPr>
        <p:spPr bwMode="auto">
          <a:xfrm>
            <a:off x="2743200" y="3810000"/>
            <a:ext cx="2952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</a:rPr>
              <a:t>e</a:t>
            </a:r>
          </a:p>
          <a:p>
            <a:r>
              <a:rPr lang="en-US">
                <a:latin typeface="Symbol" charset="0"/>
              </a:rPr>
              <a:t>o</a:t>
            </a:r>
          </a:p>
        </p:txBody>
      </p:sp>
      <p:sp>
        <p:nvSpPr>
          <p:cNvPr id="1329168" name="Text Box 16"/>
          <p:cNvSpPr txBox="1">
            <a:spLocks noChangeArrowheads="1"/>
          </p:cNvSpPr>
          <p:nvPr/>
        </p:nvSpPr>
        <p:spPr bwMode="auto">
          <a:xfrm>
            <a:off x="3352800" y="4572000"/>
            <a:ext cx="53197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TYPICAL TRANSFER is PLASMON with 16.7 eV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COLLECTIVE ELECTRON OSCILLATION</a:t>
            </a:r>
          </a:p>
        </p:txBody>
      </p:sp>
      <p:sp>
        <p:nvSpPr>
          <p:cNvPr id="1329169" name="Text Box 17"/>
          <p:cNvSpPr txBox="1">
            <a:spLocks noChangeArrowheads="1"/>
          </p:cNvSpPr>
          <p:nvPr/>
        </p:nvSpPr>
        <p:spPr bwMode="auto">
          <a:xfrm>
            <a:off x="310767" y="5310770"/>
            <a:ext cx="8498820" cy="101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energy needed for bandgap ionization  &gt;1.12 eV  </a:t>
            </a: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mean</a:t>
            </a: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</a:t>
            </a:r>
            <a:r>
              <a:rPr 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e-h PAIR 3.64 eV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smaller transfers &lt;1.12 eV can only give ’heat'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17.4 eV plasmons result inionizations + heat</a:t>
            </a:r>
          </a:p>
        </p:txBody>
      </p:sp>
    </p:spTree>
    <p:extLst>
      <p:ext uri="{BB962C8B-B14F-4D97-AF65-F5344CB8AC3E}">
        <p14:creationId xmlns:p14="http://schemas.microsoft.com/office/powerpoint/2010/main" val="687607871"/>
      </p:ext>
    </p:extLst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3168352"/>
          </a:xfrm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rgbClr val="0000E6"/>
                </a:solidFill>
                <a:cs typeface="+mj-cs"/>
              </a:rPr>
              <a:t> </a:t>
            </a:r>
            <a:endParaRPr lang="en-US" sz="400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2600"/>
            <a:ext cx="8369300" cy="588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7346" y="1796826"/>
            <a:ext cx="276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latin typeface="+mj-lt"/>
              </a:rPr>
              <a:t>mean scattering length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085" y="2016777"/>
            <a:ext cx="168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>
                <a:latin typeface="+mj-lt"/>
              </a:rPr>
              <a:t>25 nm thin 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745" y="2939245"/>
            <a:ext cx="354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>
                <a:latin typeface="+mj-lt"/>
              </a:rPr>
              <a:t>480 nm thin Si</a:t>
            </a:r>
          </a:p>
          <a:p>
            <a:pPr algn="l"/>
            <a:r>
              <a:rPr lang="en-US" b="0">
                <a:latin typeface="+mj-lt"/>
              </a:rPr>
              <a:t>first peak 16.7 eV</a:t>
            </a:r>
            <a:r>
              <a:rPr lang="en-US" b="0"/>
              <a:t>;  zero peak much reduced</a:t>
            </a:r>
            <a:endParaRPr lang="en-US" b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56443" y="2012986"/>
            <a:ext cx="1567350" cy="114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743002" y="2418285"/>
            <a:ext cx="1864606" cy="6484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207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3599" y="166616"/>
            <a:ext cx="8371656" cy="4689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b="0">
                <a:effectLst/>
                <a:latin typeface="+mn-lt"/>
              </a:rPr>
              <a:t>ATTRACT proposal</a:t>
            </a:r>
            <a:endParaRPr lang="en-US" sz="2800" b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216"/>
            <a:ext cx="9091727" cy="2063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06" y="3884709"/>
            <a:ext cx="5790000" cy="2835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523" y="5540443"/>
            <a:ext cx="2839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+mn-lt"/>
              </a:rPr>
              <a:t>Oichi Kumagai et al.,  Sony </a:t>
            </a:r>
          </a:p>
          <a:p>
            <a:r>
              <a:rPr lang="en-US" sz="1600">
                <a:latin typeface="+mn-lt"/>
              </a:rPr>
              <a:t>ISSCC 2018 paper 5.4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8325" y="4324479"/>
            <a:ext cx="1690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1.5 µm pixels</a:t>
            </a:r>
          </a:p>
          <a:p>
            <a:r>
              <a:rPr lang="en-US">
                <a:latin typeface="+mn-lt"/>
              </a:rPr>
              <a:t>event driven</a:t>
            </a:r>
          </a:p>
          <a:p>
            <a:r>
              <a:rPr lang="en-US">
                <a:latin typeface="+mn-lt"/>
              </a:rPr>
              <a:t>10b ADC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930" y="2892782"/>
            <a:ext cx="8336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>
                <a:latin typeface="+mn-lt"/>
              </a:rPr>
              <a:t>  aims:   checking signal generation in 1-6 µm thin Si pixels</a:t>
            </a:r>
          </a:p>
          <a:p>
            <a:pPr algn="l"/>
            <a:r>
              <a:rPr lang="en-US" b="0">
                <a:latin typeface="+mn-lt"/>
              </a:rPr>
              <a:t>	review existing or upcoming technologies for 2(-3-4) layer stacking</a:t>
            </a:r>
          </a:p>
          <a:p>
            <a:pPr algn="l"/>
            <a:r>
              <a:rPr lang="en-US" b="0">
                <a:latin typeface="+mn-lt"/>
              </a:rPr>
              <a:t>	find possibilities for access to such technologies</a:t>
            </a:r>
          </a:p>
        </p:txBody>
      </p:sp>
    </p:spTree>
    <p:extLst>
      <p:ext uri="{BB962C8B-B14F-4D97-AF65-F5344CB8AC3E}">
        <p14:creationId xmlns:p14="http://schemas.microsoft.com/office/powerpoint/2010/main" val="115626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09600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</a:t>
            </a:r>
          </a:p>
        </p:txBody>
      </p:sp>
      <p:pic>
        <p:nvPicPr>
          <p:cNvPr id="430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119063"/>
            <a:ext cx="667702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61376" y="5863334"/>
            <a:ext cx="418860" cy="486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092998"/>
            <a:ext cx="9144000" cy="765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6502870" y="5272685"/>
            <a:ext cx="418860" cy="486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88052" y="6114094"/>
            <a:ext cx="683126" cy="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4938466" y="2403231"/>
            <a:ext cx="3923336" cy="382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for mip's</a:t>
            </a:r>
          </a:p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smaller capacitance allows</a:t>
            </a:r>
          </a:p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	larger S/N</a:t>
            </a:r>
          </a:p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	&amp; lower power</a:t>
            </a:r>
          </a:p>
          <a:p>
            <a:pPr eaLnBrk="1" hangingPunct="1"/>
            <a:endParaRPr lang="en-US" sz="2000">
              <a:latin typeface="Geneva" charset="0"/>
              <a:cs typeface="Geneva" charset="0"/>
            </a:endParaRPr>
          </a:p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now aim at pixel 3x3x3 µm</a:t>
            </a:r>
            <a:r>
              <a:rPr lang="en-US" sz="2000" baseline="30000">
                <a:latin typeface="Geneva" charset="0"/>
                <a:cs typeface="Geneva" charset="0"/>
              </a:rPr>
              <a:t>3</a:t>
            </a:r>
            <a:r>
              <a:rPr lang="en-US" sz="2000">
                <a:latin typeface="Geneva" charset="0"/>
                <a:cs typeface="Geneva" charset="0"/>
              </a:rPr>
              <a:t>  </a:t>
            </a:r>
          </a:p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    </a:t>
            </a:r>
            <a:r>
              <a:rPr lang="en-US" sz="2000">
                <a:solidFill>
                  <a:srgbClr val="FF0000"/>
                </a:solidFill>
                <a:latin typeface="Geneva" charset="0"/>
                <a:cs typeface="Geneva" charset="0"/>
              </a:rPr>
              <a:t> voxel          -  </a:t>
            </a:r>
          </a:p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     not yet attopixel !!</a:t>
            </a:r>
          </a:p>
          <a:p>
            <a:pPr eaLnBrk="1" hangingPunct="1"/>
            <a:endParaRPr lang="en-US" sz="2000">
              <a:latin typeface="Geneva" charset="0"/>
              <a:cs typeface="Geneva" charset="0"/>
            </a:endParaRPr>
          </a:p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capacitance ~0.3fF</a:t>
            </a:r>
          </a:p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noise few e</a:t>
            </a:r>
            <a:r>
              <a:rPr lang="en-US" sz="3200" baseline="30000">
                <a:latin typeface="Geneva" charset="0"/>
                <a:cs typeface="Geneva" charset="0"/>
              </a:rPr>
              <a:t>-</a:t>
            </a:r>
            <a:r>
              <a:rPr lang="en-US" sz="2000">
                <a:latin typeface="Geneva" charset="0"/>
                <a:cs typeface="Geneva" charset="0"/>
              </a:rPr>
              <a:t> rms  </a:t>
            </a:r>
          </a:p>
          <a:p>
            <a:pPr eaLnBrk="1" hangingPunct="1"/>
            <a:r>
              <a:rPr lang="en-US" sz="2000">
                <a:latin typeface="Geneva" charset="0"/>
                <a:cs typeface="Geneva" charset="0"/>
              </a:rPr>
              <a:t>mip signal  ~140 e</a:t>
            </a:r>
            <a:r>
              <a:rPr lang="en-US" sz="3200" baseline="30000">
                <a:latin typeface="Geneva" charset="0"/>
                <a:cs typeface="Geneva" charset="0"/>
              </a:rPr>
              <a:t>-</a:t>
            </a:r>
            <a:r>
              <a:rPr lang="en-US" sz="2000">
                <a:latin typeface="Geneva" charset="0"/>
                <a:cs typeface="Geneva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3749" y="121590"/>
            <a:ext cx="285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+mn-lt"/>
              </a:rPr>
              <a:t>“Conversion Gain”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528851" y="5423320"/>
            <a:ext cx="52406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  <a:latin typeface="Geneva" charset="0"/>
                <a:cs typeface="Geneva" charset="0"/>
              </a:rPr>
              <a:t>fundamentals from Walter Snoeys</a:t>
            </a:r>
          </a:p>
          <a:p>
            <a:pPr eaLnBrk="1" hangingPunct="1"/>
            <a:endParaRPr lang="en-US" sz="1800">
              <a:solidFill>
                <a:srgbClr val="008000"/>
              </a:solidFill>
              <a:latin typeface="Geneva" charset="0"/>
              <a:cs typeface="Geneva" charset="0"/>
            </a:endParaRPr>
          </a:p>
          <a:p>
            <a:pPr eaLnBrk="1" hangingPunct="1"/>
            <a:r>
              <a:rPr lang="en-US" sz="1800" i="1">
                <a:solidFill>
                  <a:srgbClr val="008000"/>
                </a:solidFill>
                <a:latin typeface="Geneva" charset="0"/>
                <a:cs typeface="Geneva" charset="0"/>
              </a:rPr>
              <a:t>[also better formula for small capacitance]</a:t>
            </a:r>
            <a:r>
              <a:rPr lang="en-US" sz="1800">
                <a:solidFill>
                  <a:srgbClr val="008000"/>
                </a:solidFill>
                <a:latin typeface="Geneva" charset="0"/>
                <a:cs typeface="Genev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356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>
                <a:effectLst/>
              </a:rPr>
              <a:t>Future particle imagers at colliders</a:t>
            </a:r>
            <a:r>
              <a:rPr lang="en-US" sz="2800" b="0"/>
              <a:t> </a:t>
            </a:r>
          </a:p>
        </p:txBody>
      </p:sp>
      <p:sp>
        <p:nvSpPr>
          <p:cNvPr id="1818630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41331" y="828228"/>
            <a:ext cx="8147538" cy="5455024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400" b="0">
                <a:solidFill>
                  <a:schemeClr val="tx1"/>
                </a:solidFill>
              </a:rPr>
              <a:t>advantages for 3µm pixels, also in multiple layers</a:t>
            </a:r>
          </a:p>
          <a:p>
            <a:pPr algn="l">
              <a:spcBef>
                <a:spcPct val="0"/>
              </a:spcBef>
            </a:pPr>
            <a:endParaRPr lang="en-US" sz="2400" b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>
                <a:srgbClr val="0000CC"/>
              </a:buClr>
            </a:pPr>
            <a:r>
              <a:rPr lang="en-US" sz="2400">
                <a:solidFill>
                  <a:srgbClr val="0000CC"/>
                </a:solidFill>
              </a:rPr>
              <a:t>	</a:t>
            </a:r>
            <a:r>
              <a:rPr lang="en-US" sz="2400" b="0">
                <a:solidFill>
                  <a:srgbClr val="0000CC"/>
                </a:solidFill>
              </a:rPr>
              <a:t>&lt;&lt; ns signal collection improves timing precision</a:t>
            </a:r>
          </a:p>
          <a:p>
            <a:pPr algn="l">
              <a:spcBef>
                <a:spcPct val="0"/>
              </a:spcBef>
              <a:buClr>
                <a:srgbClr val="0000CC"/>
              </a:buClr>
            </a:pPr>
            <a:endParaRPr lang="en-US" sz="2400" b="0">
              <a:solidFill>
                <a:srgbClr val="0000CC"/>
              </a:solidFill>
            </a:endParaRPr>
          </a:p>
          <a:p>
            <a:pPr algn="l">
              <a:spcBef>
                <a:spcPct val="0"/>
              </a:spcBef>
              <a:buClr>
                <a:srgbClr val="0000CC"/>
              </a:buClr>
            </a:pPr>
            <a:r>
              <a:rPr lang="en-US" sz="2400" b="0">
                <a:solidFill>
                  <a:srgbClr val="0000CC"/>
                </a:solidFill>
              </a:rPr>
              <a:t>	short signal path improves radiation hardness</a:t>
            </a:r>
          </a:p>
          <a:p>
            <a:pPr algn="l">
              <a:spcBef>
                <a:spcPct val="0"/>
              </a:spcBef>
              <a:buClr>
                <a:srgbClr val="0000CC"/>
              </a:buClr>
            </a:pPr>
            <a:r>
              <a:rPr lang="en-US" sz="2400" b="0">
                <a:solidFill>
                  <a:srgbClr val="0000CC"/>
                </a:solidFill>
              </a:rPr>
              <a:t>				</a:t>
            </a:r>
            <a:r>
              <a:rPr lang="en-US" sz="2000" b="0">
                <a:solidFill>
                  <a:srgbClr val="008000"/>
                </a:solidFill>
              </a:rPr>
              <a:t>reduced carrier trapping probability</a:t>
            </a:r>
          </a:p>
          <a:p>
            <a:pPr algn="l">
              <a:spcBef>
                <a:spcPct val="0"/>
              </a:spcBef>
              <a:buClr>
                <a:srgbClr val="0000CC"/>
              </a:buClr>
            </a:pPr>
            <a:endParaRPr lang="en-US" sz="2400" b="0">
              <a:solidFill>
                <a:srgbClr val="0000CC"/>
              </a:solidFill>
            </a:endParaRPr>
          </a:p>
          <a:p>
            <a:pPr algn="l">
              <a:spcBef>
                <a:spcPct val="0"/>
              </a:spcBef>
              <a:buClr>
                <a:srgbClr val="0000CC"/>
              </a:buClr>
            </a:pPr>
            <a:r>
              <a:rPr lang="en-US" sz="2400" b="0">
                <a:solidFill>
                  <a:srgbClr val="0000CC"/>
                </a:solidFill>
              </a:rPr>
              <a:t>	high field possible even at 1-5 volts</a:t>
            </a:r>
          </a:p>
          <a:p>
            <a:pPr algn="l">
              <a:spcBef>
                <a:spcPct val="0"/>
              </a:spcBef>
              <a:buClr>
                <a:srgbClr val="0000CC"/>
              </a:buClr>
            </a:pPr>
            <a:endParaRPr lang="en-US" sz="2400" b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>
                <a:srgbClr val="0000CC"/>
              </a:buClr>
            </a:pPr>
            <a:r>
              <a:rPr lang="en-US" sz="2400" b="0">
                <a:solidFill>
                  <a:srgbClr val="0000CC"/>
                </a:solidFill>
              </a:rPr>
              <a:t>	reduction of coordinate corruptions 							by delta electrons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0000CC"/>
                </a:solidFill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0000CC"/>
                </a:solidFill>
              </a:rPr>
              <a:t>	track vector parameters locally available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sz="240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>
                <a:srgbClr val="0000CC"/>
              </a:buClr>
            </a:pPr>
            <a:r>
              <a:rPr lang="en-US" sz="2400">
                <a:solidFill>
                  <a:srgbClr val="0000CC"/>
                </a:solidFill>
              </a:rPr>
              <a:t>	possibility to determine primary vertex at 1</a:t>
            </a:r>
            <a:r>
              <a:rPr lang="en-US" sz="2400" baseline="30000">
                <a:solidFill>
                  <a:srgbClr val="0000CC"/>
                </a:solidFill>
              </a:rPr>
              <a:t>st</a:t>
            </a:r>
            <a:r>
              <a:rPr lang="en-US" sz="2400">
                <a:solidFill>
                  <a:srgbClr val="0000CC"/>
                </a:solidFill>
              </a:rPr>
              <a:t> level</a:t>
            </a:r>
          </a:p>
          <a:p>
            <a:pPr>
              <a:spcBef>
                <a:spcPct val="0"/>
              </a:spcBef>
              <a:buClr>
                <a:srgbClr val="0000CC"/>
              </a:buClr>
            </a:pPr>
            <a:r>
              <a:rPr lang="en-US" sz="2400" b="0">
                <a:solidFill>
                  <a:srgbClr val="0000CC"/>
                </a:solidFill>
              </a:rPr>
              <a:t>....</a:t>
            </a:r>
          </a:p>
          <a:p>
            <a:pPr>
              <a:spcBef>
                <a:spcPct val="0"/>
              </a:spcBef>
              <a:buClr>
                <a:srgbClr val="0000CC"/>
              </a:buClr>
            </a:pPr>
            <a:endParaRPr lang="en-US" sz="2400" b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>
                <a:srgbClr val="0000CC"/>
              </a:buClr>
            </a:pPr>
            <a:endParaRPr lang="en-US" sz="2400" b="0">
              <a:solidFill>
                <a:srgbClr val="0000CC"/>
              </a:solidFill>
            </a:endParaRPr>
          </a:p>
          <a:p>
            <a:endParaRPr lang="en-US" b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40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9717" y="855666"/>
            <a:ext cx="8904287" cy="5426075"/>
          </a:xfrm>
          <a:noFill/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Technical innovation essential for physics progress</a:t>
            </a:r>
          </a:p>
          <a:p>
            <a:r>
              <a:rPr lang="en-US">
                <a:latin typeface="Geneva" charset="0"/>
                <a:ea typeface="ＭＳ Ｐゴシック" charset="0"/>
              </a:rPr>
              <a:t>	</a:t>
            </a:r>
            <a:r>
              <a:rPr lang="en-US" sz="2000">
                <a:solidFill>
                  <a:srgbClr val="FF3300"/>
                </a:solidFill>
                <a:latin typeface="Geneva" charset="0"/>
                <a:ea typeface="ＭＳ Ｐゴシック" charset="0"/>
              </a:rPr>
              <a:t>silicon still offers possibilities for new approaches  </a:t>
            </a:r>
            <a:endParaRPr lang="en-US">
              <a:latin typeface="Geneva" charset="0"/>
              <a:ea typeface="ＭＳ Ｐゴシック" charset="0"/>
            </a:endParaRPr>
          </a:p>
          <a:p>
            <a:r>
              <a:rPr lang="en-US">
                <a:solidFill>
                  <a:srgbClr val="000000"/>
                </a:solidFill>
                <a:latin typeface="Geneva" charset="0"/>
                <a:ea typeface="ＭＳ Ｐゴシック" charset="0"/>
              </a:rPr>
              <a:t>Electronics determines sensors and systems </a:t>
            </a:r>
          </a:p>
          <a:p>
            <a:r>
              <a:rPr lang="en-US" sz="2000">
                <a:solidFill>
                  <a:srgbClr val="FF3300"/>
                </a:solidFill>
                <a:latin typeface="Geneva" charset="0"/>
                <a:ea typeface="ＭＳ Ｐゴシック" charset="0"/>
              </a:rPr>
              <a:t>	'ultra'pixels implemented in advanced nanotechnologies?</a:t>
            </a:r>
          </a:p>
          <a:p>
            <a:r>
              <a:rPr lang="en-US">
                <a:latin typeface="Geneva" charset="0"/>
                <a:ea typeface="ＭＳ Ｐゴシック" charset="0"/>
              </a:rPr>
              <a:t>Low noise achieved by sensor segmentation</a:t>
            </a:r>
          </a:p>
          <a:p>
            <a:r>
              <a:rPr lang="en-US" sz="2000">
                <a:solidFill>
                  <a:srgbClr val="FF3300"/>
                </a:solidFill>
                <a:latin typeface="Geneva" charset="0"/>
                <a:ea typeface="ＭＳ Ｐゴシック" charset="0"/>
              </a:rPr>
              <a:t>	segmentation is also solution for dark current, even mA</a:t>
            </a:r>
          </a:p>
          <a:p>
            <a:r>
              <a:rPr lang="en-US" sz="2000">
                <a:solidFill>
                  <a:srgbClr val="FF3300"/>
                </a:solidFill>
                <a:latin typeface="Geneva" charset="0"/>
                <a:ea typeface="ＭＳ Ｐゴシック" charset="0"/>
              </a:rPr>
              <a:t>	pixel detectors for high multiplicity and nm positions</a:t>
            </a:r>
          </a:p>
          <a:p>
            <a:r>
              <a:rPr lang="en-US">
                <a:latin typeface="Geneva" charset="0"/>
                <a:ea typeface="ＭＳ Ｐゴシック" charset="0"/>
              </a:rPr>
              <a:t>Timing at ps precision is next frontier </a:t>
            </a:r>
          </a:p>
          <a:p>
            <a:r>
              <a:rPr lang="en-US" sz="2000">
                <a:latin typeface="Geneva" charset="0"/>
                <a:ea typeface="ＭＳ Ｐゴシック" charset="0"/>
              </a:rPr>
              <a:t>	</a:t>
            </a:r>
            <a:r>
              <a:rPr lang="en-US" sz="2000">
                <a:solidFill>
                  <a:srgbClr val="FF3300"/>
                </a:solidFill>
                <a:latin typeface="Geneva" charset="0"/>
                <a:ea typeface="ＭＳ Ｐゴシック" charset="0"/>
              </a:rPr>
              <a:t>avalanche layer or attopixels ?  light is faster than electrons </a:t>
            </a:r>
          </a:p>
          <a:p>
            <a:r>
              <a:rPr lang="en-US">
                <a:solidFill>
                  <a:srgbClr val="000000"/>
                </a:solidFill>
                <a:latin typeface="Geneva" charset="0"/>
                <a:ea typeface="ＭＳ Ｐゴシック" charset="0"/>
              </a:rPr>
              <a:t>Other technologies? </a:t>
            </a:r>
          </a:p>
          <a:p>
            <a:r>
              <a:rPr lang="en-US" sz="2000">
                <a:solidFill>
                  <a:srgbClr val="FF3300"/>
                </a:solidFill>
                <a:latin typeface="Geneva" charset="0"/>
                <a:ea typeface="ＭＳ Ｐゴシック" charset="0"/>
              </a:rPr>
              <a:t>	stacking of active layers   integrated cooling     </a:t>
            </a:r>
          </a:p>
          <a:p>
            <a:r>
              <a:rPr lang="en-US" sz="2000">
                <a:solidFill>
                  <a:srgbClr val="FF3300"/>
                </a:solidFill>
                <a:latin typeface="Geneva" charset="0"/>
                <a:ea typeface="ＭＳ Ｐゴシック" charset="0"/>
              </a:rPr>
              <a:t>	more  points for more realistic imaging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763000" cy="457200"/>
          </a:xfrm>
          <a:noFill/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Some Conclusions</a:t>
            </a:r>
          </a:p>
        </p:txBody>
      </p:sp>
    </p:spTree>
    <p:extLst>
      <p:ext uri="{BB962C8B-B14F-4D97-AF65-F5344CB8AC3E}">
        <p14:creationId xmlns:p14="http://schemas.microsoft.com/office/powerpoint/2010/main" val="245175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3168352"/>
          </a:xfrm>
        </p:spPr>
        <p:txBody>
          <a:bodyPr/>
          <a:lstStyle/>
          <a:p>
            <a:pPr>
              <a:defRPr/>
            </a:pPr>
            <a:r>
              <a:rPr lang="en-US" sz="2400">
                <a:solidFill>
                  <a:srgbClr val="0000E6"/>
                </a:solidFill>
                <a:cs typeface="+mj-cs"/>
              </a:rPr>
              <a:t>Future experiments will rely on newest electronics</a:t>
            </a:r>
            <a:br>
              <a:rPr lang="en-US" sz="2400">
                <a:solidFill>
                  <a:srgbClr val="0000E6"/>
                </a:solidFill>
                <a:cs typeface="+mj-cs"/>
              </a:rPr>
            </a:br>
            <a:r>
              <a:rPr lang="en-US" sz="2400">
                <a:solidFill>
                  <a:srgbClr val="0000E6"/>
                </a:solidFill>
                <a:cs typeface="+mj-cs"/>
              </a:rPr>
              <a:t>need timely R&amp;D efforts, expertise and resources	</a:t>
            </a:r>
            <a:br>
              <a:rPr lang="en-US" sz="2400">
                <a:solidFill>
                  <a:srgbClr val="0000E6"/>
                </a:solidFill>
                <a:cs typeface="+mj-cs"/>
              </a:rPr>
            </a:br>
            <a:r>
              <a:rPr lang="en-US" sz="2400">
                <a:solidFill>
                  <a:srgbClr val="0000E6"/>
                </a:solidFill>
              </a:rPr>
              <a:t> worldwide collaboration &amp; tens of millions to do it right</a:t>
            </a:r>
            <a:br>
              <a:rPr lang="en-US" sz="2400">
                <a:solidFill>
                  <a:srgbClr val="0000E6"/>
                </a:solidFill>
              </a:rPr>
            </a:br>
            <a:r>
              <a:rPr lang="en-US" sz="2400">
                <a:solidFill>
                  <a:srgbClr val="0000E6"/>
                </a:solidFill>
              </a:rPr>
              <a:t> </a:t>
            </a:r>
            <a:br>
              <a:rPr lang="en-US" sz="2400">
                <a:solidFill>
                  <a:srgbClr val="0000E6"/>
                </a:solidFill>
              </a:rPr>
            </a:br>
            <a:r>
              <a:rPr lang="en-US" sz="2400">
                <a:solidFill>
                  <a:srgbClr val="0000E6"/>
                </a:solidFill>
              </a:rPr>
              <a:t/>
            </a:r>
            <a:br>
              <a:rPr lang="en-US" sz="2400">
                <a:solidFill>
                  <a:srgbClr val="0000E6"/>
                </a:solidFill>
              </a:rPr>
            </a:br>
            <a:r>
              <a:rPr lang="en-US" sz="2400">
                <a:solidFill>
                  <a:srgbClr val="0000E6"/>
                </a:solidFill>
              </a:rPr>
              <a:t/>
            </a:r>
            <a:br>
              <a:rPr lang="en-US" sz="2400">
                <a:solidFill>
                  <a:srgbClr val="0000E6"/>
                </a:solidFill>
              </a:rPr>
            </a:br>
            <a:r>
              <a:rPr lang="en-US" sz="4000">
                <a:solidFill>
                  <a:srgbClr val="0000E6"/>
                </a:solidFill>
                <a:cs typeface="+mj-cs"/>
              </a:rPr>
              <a:t/>
            </a:r>
            <a:br>
              <a:rPr lang="en-US" sz="4000">
                <a:solidFill>
                  <a:srgbClr val="0000E6"/>
                </a:solidFill>
                <a:cs typeface="+mj-cs"/>
              </a:rPr>
            </a:br>
            <a:r>
              <a:rPr lang="en-US" sz="4000" smtClean="0"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181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27" y="1857208"/>
            <a:ext cx="8895746" cy="2371165"/>
          </a:xfrm>
        </p:spPr>
        <p:txBody>
          <a:bodyPr/>
          <a:lstStyle/>
          <a:p>
            <a:r>
              <a:rPr lang="en-US" sz="3600" b="0">
                <a:effectLst/>
                <a:latin typeface="+mn-lt"/>
              </a:rPr>
              <a:t>There's plenty of room at the bottom</a:t>
            </a:r>
            <a:br>
              <a:rPr lang="en-US" sz="3600" b="0">
                <a:effectLst/>
                <a:latin typeface="+mn-lt"/>
              </a:rPr>
            </a:br>
            <a:r>
              <a:rPr lang="en-US" sz="3600" b="0">
                <a:effectLst/>
                <a:latin typeface="+mn-lt"/>
              </a:rPr>
              <a:t/>
            </a:r>
            <a:br>
              <a:rPr lang="en-US" sz="3600" b="0">
                <a:effectLst/>
                <a:latin typeface="+mn-lt"/>
              </a:rPr>
            </a:br>
            <a:r>
              <a:rPr lang="en-US" sz="3600" b="0">
                <a:effectLst/>
                <a:latin typeface="+mn-lt"/>
              </a:rPr>
              <a:t/>
            </a:r>
            <a:br>
              <a:rPr lang="en-US" sz="3600" b="0">
                <a:effectLst/>
                <a:latin typeface="+mn-lt"/>
              </a:rPr>
            </a:br>
            <a:r>
              <a:rPr lang="en-US" sz="3600" b="0" i="1">
                <a:effectLst/>
                <a:latin typeface="+mn-lt"/>
              </a:rPr>
              <a:t>Richard P. Feynman 1959, APS at Caltech</a:t>
            </a:r>
          </a:p>
        </p:txBody>
      </p:sp>
    </p:spTree>
    <p:extLst>
      <p:ext uri="{BB962C8B-B14F-4D97-AF65-F5344CB8AC3E}">
        <p14:creationId xmlns:p14="http://schemas.microsoft.com/office/powerpoint/2010/main" val="539542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5061" y="216160"/>
            <a:ext cx="8382000" cy="501613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capacitance determination nm dimensions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400403" y="5792727"/>
            <a:ext cx="3274207" cy="394841"/>
          </a:xfrm>
        </p:spPr>
        <p:txBody>
          <a:bodyPr/>
          <a:lstStyle/>
          <a:p>
            <a:r>
              <a:rPr lang="en-US" sz="1600">
                <a:solidFill>
                  <a:srgbClr val="0741F6"/>
                </a:solidFill>
                <a:latin typeface="Geneva" charset="0"/>
                <a:ea typeface="ＭＳ Ｐゴシック" charset="0"/>
              </a:rPr>
              <a:t>Walter Snoeys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0" y="885277"/>
            <a:ext cx="6732328" cy="3028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86" y="3833976"/>
            <a:ext cx="4107537" cy="2869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2188" y="3836832"/>
            <a:ext cx="53370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latin typeface="Times"/>
                <a:cs typeface="Times"/>
              </a:rPr>
              <a:t>R</a:t>
            </a:r>
            <a:r>
              <a:rPr lang="en-US" sz="2400" baseline="-25000">
                <a:latin typeface="Times"/>
                <a:cs typeface="Times"/>
              </a:rPr>
              <a:t>2</a:t>
            </a:r>
            <a:r>
              <a:rPr lang="en-US" sz="2400" i="1">
                <a:latin typeface="+mn-lt"/>
              </a:rPr>
              <a:t> </a:t>
            </a:r>
            <a:r>
              <a:rPr lang="en-US" sz="2400">
                <a:latin typeface="+mn-lt"/>
              </a:rPr>
              <a:t>distance to rear contact</a:t>
            </a:r>
          </a:p>
          <a:p>
            <a:pPr algn="ctr"/>
            <a:endParaRPr lang="en-US" sz="2400">
              <a:latin typeface="+mn-lt"/>
            </a:endParaRPr>
          </a:p>
          <a:p>
            <a:pPr algn="ctr"/>
            <a:r>
              <a:rPr lang="en-US" sz="2400">
                <a:latin typeface="+mn-lt"/>
              </a:rPr>
              <a:t>large compared to thickness  </a:t>
            </a:r>
            <a:r>
              <a:rPr lang="en-US" sz="2400" b="0" i="1">
                <a:latin typeface="Times"/>
                <a:cs typeface="Times"/>
              </a:rPr>
              <a:t>R</a:t>
            </a:r>
            <a:r>
              <a:rPr lang="en-US" sz="2400" baseline="-25000">
                <a:latin typeface="Times"/>
                <a:cs typeface="Times"/>
              </a:rPr>
              <a:t>1</a:t>
            </a:r>
            <a:r>
              <a:rPr lang="en-US" sz="2400" i="1"/>
              <a:t> </a:t>
            </a:r>
            <a:endParaRPr lang="en-US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281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5746673" y="838200"/>
            <a:ext cx="2557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hlink"/>
                </a:solidFill>
                <a:latin typeface="Geneva" charset="0"/>
              </a:rPr>
              <a:t>Saturation vs temp</a:t>
            </a:r>
            <a:endParaRPr lang="en-US" sz="2000">
              <a:solidFill>
                <a:schemeClr val="accent2"/>
              </a:solidFill>
              <a:latin typeface="Geneva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28600"/>
            <a:ext cx="7848600" cy="533400"/>
          </a:xfrm>
        </p:spPr>
        <p:txBody>
          <a:bodyPr/>
          <a:lstStyle/>
          <a:p>
            <a:r>
              <a:rPr lang="en-US" sz="2800" b="0">
                <a:latin typeface="+mn-lt"/>
                <a:ea typeface="ＭＳ Ｐゴシック" charset="0"/>
              </a:rPr>
              <a:t>CARRIER TRANSPORT in Si and GaAs    </a:t>
            </a:r>
          </a:p>
        </p:txBody>
      </p:sp>
      <p:pic>
        <p:nvPicPr>
          <p:cNvPr id="26627" name="Picture 4" descr="&#10;Sisatvel.tiff                                                  0045AA3BMacintoshHD                    C3063524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22"/>
            <a:ext cx="52578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Sisatveltemp.tiff                                              0045AA3BMacintoshHD                    C3063524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810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95750" y="889519"/>
            <a:ext cx="479736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+mn-lt"/>
              </a:rPr>
              <a:t>Carrier drift velocity vs field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1" y="5120708"/>
            <a:ext cx="89647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sz="2000">
                <a:latin typeface="Geneva" charset="0"/>
              </a:rPr>
              <a:t>          carrier mobility is a function of doping, temp, field..</a:t>
            </a:r>
          </a:p>
          <a:p>
            <a:pPr algn="l" eaLnBrk="1" hangingPunct="1">
              <a:spcAft>
                <a:spcPts val="600"/>
              </a:spcAft>
            </a:pPr>
            <a:r>
              <a:rPr lang="en-US" sz="2000">
                <a:latin typeface="Geneva" charset="0"/>
              </a:rPr>
              <a:t>          semiconductor detectors are</a:t>
            </a:r>
            <a:r>
              <a:rPr lang="en-US" sz="2000">
                <a:solidFill>
                  <a:srgbClr val="FF0000"/>
                </a:solidFill>
                <a:latin typeface="Geneva" charset="0"/>
              </a:rPr>
              <a:t> INHERENTLY fast</a:t>
            </a:r>
            <a:r>
              <a:rPr lang="en-US" sz="2000">
                <a:latin typeface="Geneva" charset="0"/>
              </a:rPr>
              <a:t> :  5 - 20 ns</a:t>
            </a:r>
          </a:p>
          <a:p>
            <a:pPr algn="l" eaLnBrk="1" hangingPunct="1">
              <a:spcAft>
                <a:spcPts val="600"/>
              </a:spcAft>
            </a:pPr>
            <a:r>
              <a:rPr lang="en-US" sz="2000">
                <a:latin typeface="Geneva" charset="0"/>
              </a:rPr>
              <a:t> </a:t>
            </a:r>
            <a:r>
              <a:rPr lang="en-US" sz="2000">
                <a:solidFill>
                  <a:srgbClr val="0000E6"/>
                </a:solidFill>
                <a:latin typeface="Geneva" charset="0"/>
              </a:rPr>
              <a:t>speed of light still much higher  3x10</a:t>
            </a:r>
            <a:r>
              <a:rPr lang="en-US" sz="2000" baseline="30000">
                <a:solidFill>
                  <a:srgbClr val="0000E6"/>
                </a:solidFill>
                <a:latin typeface="Geneva" charset="0"/>
              </a:rPr>
              <a:t>5</a:t>
            </a:r>
            <a:r>
              <a:rPr lang="en-US" sz="2000">
                <a:solidFill>
                  <a:srgbClr val="0000E6"/>
                </a:solidFill>
                <a:latin typeface="Geneva" charset="0"/>
              </a:rPr>
              <a:t> km/s           </a:t>
            </a:r>
            <a:r>
              <a:rPr lang="en-US" sz="2000">
                <a:solidFill>
                  <a:srgbClr val="FF0000"/>
                </a:solidFill>
                <a:latin typeface="Geneva" charset="0"/>
              </a:rPr>
              <a:t>360 000  km/h</a:t>
            </a:r>
            <a:r>
              <a:rPr lang="en-US" sz="2000">
                <a:latin typeface="Geneva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2924" y="2565400"/>
            <a:ext cx="750887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2" name="TextBox 3"/>
          <p:cNvSpPr txBox="1">
            <a:spLocks noChangeArrowheads="1"/>
          </p:cNvSpPr>
          <p:nvPr/>
        </p:nvSpPr>
        <p:spPr bwMode="auto">
          <a:xfrm>
            <a:off x="659835" y="2103438"/>
            <a:ext cx="1338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Geneva" charset="0"/>
              </a:rPr>
              <a:t>100km/s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495759" y="4267702"/>
            <a:ext cx="1737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hlink"/>
                </a:solidFill>
                <a:latin typeface="Geneva" charset="0"/>
              </a:rPr>
              <a:t>&lt;--- lower temp</a:t>
            </a:r>
            <a:endParaRPr lang="en-US" sz="1600">
              <a:solidFill>
                <a:schemeClr val="accent2"/>
              </a:solidFill>
              <a:latin typeface="Geneva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809827" y="3687544"/>
            <a:ext cx="5052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hlink"/>
                </a:solidFill>
                <a:latin typeface="Geneva" charset="0"/>
              </a:rPr>
              <a:t>RT</a:t>
            </a:r>
            <a:endParaRPr lang="en-US" sz="2000">
              <a:solidFill>
                <a:schemeClr val="accent2"/>
              </a:solidFill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70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382000" cy="381000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End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57200" y="3860800"/>
            <a:ext cx="8229600" cy="1125538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88129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56111"/>
            <a:ext cx="9144000" cy="512205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why small, thin (2-3µm) 3D pixel detectors ?  </a:t>
            </a: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idx="1"/>
          </p:nvPr>
        </p:nvSpPr>
        <p:spPr>
          <a:xfrm>
            <a:off x="203809" y="967377"/>
            <a:ext cx="8795172" cy="5257547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inherently large signal by ‘conversion gain’ Q/C</a:t>
            </a:r>
          </a:p>
          <a:p>
            <a:pPr lvl="0">
              <a:buClr>
                <a:srgbClr val="FC0128"/>
              </a:buClr>
            </a:pPr>
            <a:r>
              <a:rPr lang="en-US" sz="2000">
                <a:latin typeface="Geneva" charset="0"/>
                <a:ea typeface="ＭＳ Ｐゴシック" charset="0"/>
              </a:rPr>
              <a:t>			</a:t>
            </a:r>
            <a:r>
              <a:rPr lang="en-US" sz="2000">
                <a:solidFill>
                  <a:srgbClr val="3E7045"/>
                </a:solidFill>
                <a:latin typeface="Geneva" charset="0"/>
                <a:ea typeface="ＭＳ Ｐゴシック" charset="0"/>
              </a:rPr>
              <a:t>saturation for &gt;keV energy deposit ?</a:t>
            </a:r>
          </a:p>
          <a:p>
            <a:r>
              <a:rPr lang="en-US">
                <a:latin typeface="Geneva" charset="0"/>
                <a:ea typeface="ＭＳ Ｐゴシック" charset="0"/>
              </a:rPr>
              <a:t>low noise   &lt;&lt;1 e</a:t>
            </a:r>
            <a:r>
              <a:rPr lang="en-US" sz="3600" b="1" baseline="30000">
                <a:latin typeface="Geneva" charset="0"/>
                <a:ea typeface="ＭＳ Ｐゴシック" charset="0"/>
              </a:rPr>
              <a:t>-</a:t>
            </a:r>
            <a:r>
              <a:rPr lang="en-US">
                <a:latin typeface="Geneva" charset="0"/>
                <a:ea typeface="ＭＳ Ｐゴシック" charset="0"/>
              </a:rPr>
              <a:t> rms </a:t>
            </a:r>
            <a:r>
              <a:rPr lang="en-US" sz="2000">
                <a:solidFill>
                  <a:srgbClr val="008000"/>
                </a:solidFill>
                <a:latin typeface="Geneva" charset="0"/>
                <a:ea typeface="ＭＳ Ｐゴシック" charset="0"/>
              </a:rPr>
              <a:t>     good S/N even for 40-80 e</a:t>
            </a:r>
            <a:r>
              <a:rPr lang="en-US" sz="3200" baseline="30000">
                <a:solidFill>
                  <a:srgbClr val="008000"/>
                </a:solidFill>
                <a:latin typeface="Geneva" charset="0"/>
                <a:ea typeface="ＭＳ Ｐゴシック" charset="0"/>
              </a:rPr>
              <a:t>-</a:t>
            </a:r>
            <a:r>
              <a:rPr lang="en-US" sz="2000">
                <a:solidFill>
                  <a:srgbClr val="008000"/>
                </a:solidFill>
                <a:latin typeface="Geneva" charset="0"/>
                <a:ea typeface="ＭＳ Ｐゴシック" charset="0"/>
              </a:rPr>
              <a:t>  </a:t>
            </a:r>
            <a:endParaRPr lang="en-US">
              <a:latin typeface="Geneva" charset="0"/>
              <a:ea typeface="ＭＳ Ｐゴシック" charset="0"/>
            </a:endParaRPr>
          </a:p>
          <a:p>
            <a:r>
              <a:rPr lang="en-US">
                <a:latin typeface="Geneva" charset="0"/>
                <a:ea typeface="ＭＳ Ｐゴシック" charset="0"/>
              </a:rPr>
              <a:t>10</a:t>
            </a:r>
            <a:r>
              <a:rPr lang="en-US" baseline="30000">
                <a:latin typeface="Geneva" charset="0"/>
                <a:ea typeface="ＭＳ Ｐゴシック" charset="0"/>
              </a:rPr>
              <a:t>4</a:t>
            </a:r>
            <a:r>
              <a:rPr lang="en-US">
                <a:latin typeface="Geneva" charset="0"/>
                <a:ea typeface="ＭＳ Ｐゴシック" charset="0"/>
              </a:rPr>
              <a:t>V/cm electrical field at 2-5 V reverse bias</a:t>
            </a:r>
          </a:p>
          <a:p>
            <a:r>
              <a:rPr lang="en-US" sz="2000">
                <a:latin typeface="Geneva" charset="0"/>
                <a:ea typeface="ＭＳ Ｐゴシック" charset="0"/>
              </a:rPr>
              <a:t>			optimum carrier drift velocity </a:t>
            </a:r>
          </a:p>
          <a:p>
            <a:r>
              <a:rPr lang="en-US">
                <a:latin typeface="Geneva" charset="0"/>
                <a:ea typeface="ＭＳ Ｐゴシック" charset="0"/>
              </a:rPr>
              <a:t>short collection distance           little trapping?</a:t>
            </a:r>
          </a:p>
          <a:p>
            <a:r>
              <a:rPr lang="en-US">
                <a:latin typeface="Geneva" charset="0"/>
                <a:ea typeface="ＭＳ Ｐゴシック" charset="0"/>
              </a:rPr>
              <a:t>fast ~10ps timing </a:t>
            </a:r>
          </a:p>
          <a:p>
            <a:r>
              <a:rPr lang="en-US">
                <a:latin typeface="Geneva" charset="0"/>
                <a:ea typeface="ＭＳ Ｐゴシック" charset="0"/>
              </a:rPr>
              <a:t>low occupancy, even at &gt;10</a:t>
            </a:r>
            <a:r>
              <a:rPr lang="en-US" baseline="30000">
                <a:latin typeface="Geneva" charset="0"/>
                <a:ea typeface="ＭＳ Ｐゴシック" charset="0"/>
              </a:rPr>
              <a:t>5</a:t>
            </a:r>
            <a:r>
              <a:rPr lang="en-US">
                <a:latin typeface="Geneva" charset="0"/>
                <a:ea typeface="ＭＳ Ｐゴシック" charset="0"/>
              </a:rPr>
              <a:t> tracks/crossing </a:t>
            </a:r>
          </a:p>
          <a:p>
            <a:r>
              <a:rPr lang="en-US" b="1">
                <a:solidFill>
                  <a:srgbClr val="FF0000"/>
                </a:solidFill>
                <a:latin typeface="Geneva" charset="0"/>
                <a:ea typeface="ＭＳ Ｐゴシック" charset="0"/>
              </a:rPr>
              <a:t>high cost of  R&amp;D + non-recurrent engineering</a:t>
            </a:r>
          </a:p>
          <a:p>
            <a:pPr lvl="0">
              <a:buClr>
                <a:srgbClr val="FC0128"/>
              </a:buClr>
            </a:pPr>
            <a:r>
              <a:rPr lang="en-US" sz="2000">
                <a:latin typeface="Geneva" charset="0"/>
                <a:ea typeface="ＭＳ Ｐゴシック" charset="0"/>
              </a:rPr>
              <a:t>			</a:t>
            </a:r>
            <a:r>
              <a:rPr lang="en-US" sz="2000">
                <a:solidFill>
                  <a:srgbClr val="008000"/>
                </a:solidFill>
                <a:latin typeface="Geneva" charset="0"/>
                <a:ea typeface="ＭＳ Ｐゴシック" charset="0"/>
              </a:rPr>
              <a:t>better to produce these in quantity for large area</a:t>
            </a:r>
          </a:p>
          <a:p>
            <a:r>
              <a:rPr lang="en-US" b="1">
                <a:solidFill>
                  <a:srgbClr val="FF0000"/>
                </a:solidFill>
                <a:latin typeface="Geneva" charset="0"/>
                <a:ea typeface="ＭＳ Ｐゴシック" charset="0"/>
              </a:rPr>
              <a:t>what about radhard ? </a:t>
            </a:r>
            <a:r>
              <a:rPr lang="en-US" sz="2000" b="1">
                <a:solidFill>
                  <a:srgbClr val="FF0000"/>
                </a:solidFill>
                <a:latin typeface="Geneva" charset="0"/>
                <a:ea typeface="ＭＳ Ｐゴシック" charset="0"/>
              </a:rPr>
              <a:t> </a:t>
            </a:r>
            <a:r>
              <a:rPr lang="en-US" sz="2000">
                <a:solidFill>
                  <a:srgbClr val="008000"/>
                </a:solidFill>
                <a:latin typeface="Geneva" charset="0"/>
                <a:ea typeface="ＭＳ Ｐゴシック" charset="0"/>
              </a:rPr>
              <a:t>understand technology details</a:t>
            </a:r>
            <a:endParaRPr lang="en-US">
              <a:latin typeface="Geneva" charset="0"/>
              <a:ea typeface="ＭＳ Ｐゴシック" charset="0"/>
            </a:endParaRP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623051" y="3502686"/>
            <a:ext cx="971842" cy="1743"/>
          </a:xfrm>
          <a:prstGeom prst="straightConnector1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1017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2377" y="1634708"/>
            <a:ext cx="8382000" cy="2310204"/>
          </a:xfrm>
          <a:noFill/>
        </p:spPr>
        <p:txBody>
          <a:bodyPr>
            <a:normAutofit/>
          </a:bodyPr>
          <a:lstStyle/>
          <a:p>
            <a:r>
              <a:rPr lang="en-US">
                <a:latin typeface="Geneva" charset="0"/>
                <a:ea typeface="ＭＳ Ｐゴシック" charset="0"/>
              </a:rPr>
              <a:t>is such a small pixel realistic ?</a:t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/>
            </a:r>
            <a:br>
              <a:rPr lang="en-US">
                <a:latin typeface="Geneva" charset="0"/>
                <a:ea typeface="ＭＳ Ｐゴシック" charset="0"/>
              </a:rPr>
            </a:br>
            <a:r>
              <a:rPr lang="en-US">
                <a:latin typeface="Geneva" charset="0"/>
                <a:ea typeface="ＭＳ Ｐゴシック" charset="0"/>
              </a:rPr>
              <a:t>consider progress in Si technology </a:t>
            </a:r>
          </a:p>
        </p:txBody>
      </p:sp>
      <p:sp>
        <p:nvSpPr>
          <p:cNvPr id="19458" name="Rectangle 1027"/>
          <p:cNvSpPr>
            <a:spLocks noChangeArrowheads="1"/>
          </p:cNvSpPr>
          <p:nvPr/>
        </p:nvSpPr>
        <p:spPr bwMode="auto">
          <a:xfrm>
            <a:off x="8000484" y="3200401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076" name="Text Box 1028"/>
          <p:cNvSpPr txBox="1">
            <a:spLocks noChangeArrowheads="1"/>
          </p:cNvSpPr>
          <p:nvPr/>
        </p:nvSpPr>
        <p:spPr bwMode="auto">
          <a:xfrm>
            <a:off x="1152009" y="5334022"/>
            <a:ext cx="1846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2000" smtClean="0">
                <a:solidFill>
                  <a:srgbClr val="3E704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2800" smtClean="0">
              <a:solidFill>
                <a:srgbClr val="3E704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57200" y="3860800"/>
            <a:ext cx="8229600" cy="1125538"/>
          </a:xfrm>
        </p:spPr>
        <p:txBody>
          <a:bodyPr/>
          <a:lstStyle/>
          <a:p>
            <a:r>
              <a:rPr lang="en-US">
                <a:latin typeface="Geneva" charset="0"/>
                <a:ea typeface="ＭＳ Ｐゴシック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7263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24012"/>
            <a:ext cx="7848600" cy="5782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>
                <a:effectLst/>
                <a:latin typeface="+mn-lt"/>
              </a:rPr>
              <a:t>FinFET transistor evolution at Intel</a:t>
            </a:r>
          </a:p>
        </p:txBody>
      </p:sp>
      <p:sp>
        <p:nvSpPr>
          <p:cNvPr id="1992707" name="Line 1027"/>
          <p:cNvSpPr>
            <a:spLocks noChangeShapeType="1"/>
          </p:cNvSpPr>
          <p:nvPr/>
        </p:nvSpPr>
        <p:spPr bwMode="auto">
          <a:xfrm flipV="1">
            <a:off x="893025" y="6121401"/>
            <a:ext cx="515815" cy="127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4" y="812053"/>
            <a:ext cx="8593015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52419"/>
            <a:ext cx="9144000" cy="655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9658" y="5901027"/>
            <a:ext cx="4780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+mn-lt"/>
              </a:rPr>
              <a:t>Zheng Guo et al. Intel. ISSCC 2018 paper 11.1 </a:t>
            </a:r>
          </a:p>
        </p:txBody>
      </p:sp>
    </p:spTree>
    <p:extLst>
      <p:ext uri="{BB962C8B-B14F-4D97-AF65-F5344CB8AC3E}">
        <p14:creationId xmlns:p14="http://schemas.microsoft.com/office/powerpoint/2010/main" val="349373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589" y="1105647"/>
            <a:ext cx="8371656" cy="31905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b="0">
                <a:effectLst/>
                <a:latin typeface="+mn-lt"/>
              </a:rPr>
              <a:t>recent Si CMOS imagers</a:t>
            </a:r>
            <a:br>
              <a:rPr lang="en-US" sz="3600" b="0">
                <a:effectLst/>
                <a:latin typeface="+mn-lt"/>
              </a:rPr>
            </a:br>
            <a:r>
              <a:rPr lang="en-US" sz="3600">
                <a:effectLst/>
                <a:latin typeface="+mn-lt"/>
              </a:rPr>
              <a:t/>
            </a:r>
            <a:br>
              <a:rPr lang="en-US" sz="3600">
                <a:effectLst/>
                <a:latin typeface="+mn-lt"/>
              </a:rPr>
            </a:br>
            <a:r>
              <a:rPr lang="en-US" sz="3600">
                <a:effectLst/>
                <a:latin typeface="+mn-lt"/>
              </a:rPr>
              <a:t/>
            </a:r>
            <a:br>
              <a:rPr lang="en-US" sz="3600">
                <a:effectLst/>
                <a:latin typeface="+mn-lt"/>
              </a:rPr>
            </a:br>
            <a:r>
              <a:rPr lang="en-US" sz="3600">
                <a:effectLst/>
                <a:latin typeface="+mn-lt"/>
              </a:rPr>
              <a:t>3 examples</a:t>
            </a:r>
            <a:endParaRPr lang="en-US" sz="3600" b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0530822"/>
      </p:ext>
    </p:extLst>
  </p:cSld>
  <p:clrMapOvr>
    <a:masterClrMapping/>
  </p:clrMapOvr>
</p:sld>
</file>

<file path=ppt/theme/theme1.xml><?xml version="1.0" encoding="utf-8"?>
<a:theme xmlns:a="http://schemas.openxmlformats.org/drawingml/2006/main" name="Paper Presentation 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">
      <a:majorFont>
        <a:latin typeface="Geneva"/>
        <a:ea typeface="ＭＳ Ｐゴシック"/>
        <a:cs typeface=""/>
      </a:majorFont>
      <a:minorFont>
        <a:latin typeface="Genev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\\cern.ch\dfs\applications\cern\workgroup templates\CERN\Paper Presentation 1.pot</Template>
  <TotalTime>77408</TotalTime>
  <Words>1717</Words>
  <Application>Microsoft Macintosh PowerPoint</Application>
  <PresentationFormat>On-screen Show (4:3)</PresentationFormat>
  <Paragraphs>509</Paragraphs>
  <Slides>56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Paper Presentation 1</vt:lpstr>
      <vt:lpstr>Attopixel imagers for physics: are these possible and useful?</vt:lpstr>
      <vt:lpstr>ATTRACT proposal</vt:lpstr>
      <vt:lpstr>IN ACTION on THE SQUARE MICRON</vt:lpstr>
      <vt:lpstr>Attopixel</vt:lpstr>
      <vt:lpstr> </vt:lpstr>
      <vt:lpstr>why small, thin (2-3µm) 3D pixel detectors ?  </vt:lpstr>
      <vt:lpstr>is such a small pixel realistic ?    consider progress in Si technology </vt:lpstr>
      <vt:lpstr>FinFET transistor evolution at Intel</vt:lpstr>
      <vt:lpstr>recent Si CMOS imagers   3 examples</vt:lpstr>
      <vt:lpstr> </vt:lpstr>
      <vt:lpstr>Samsung 0.9 µm imager with deep-etched separation</vt:lpstr>
      <vt:lpstr>Stacked imager Sony : ADC connected to each pixel</vt:lpstr>
      <vt:lpstr> </vt:lpstr>
      <vt:lpstr>physics detectors still mostly based on  1970 – 1990 technology </vt:lpstr>
      <vt:lpstr>   1980    Si sensor “revolutions”   1990   </vt:lpstr>
      <vt:lpstr>Pixel detectors became essential  for particle physics at LHC and beyond </vt:lpstr>
      <vt:lpstr>principle of hybrid Si pixel detector/imager/solar cel? energy deposit             voltage/current puls   </vt:lpstr>
      <vt:lpstr>ATLAS inner Si pixel layer</vt:lpstr>
      <vt:lpstr>ATLAS Si detectors nearly ready : 2008</vt:lpstr>
      <vt:lpstr>Multiple interactions in each LHC crossing</vt:lpstr>
      <vt:lpstr>Pixel detector development after LHC R&amp;D continued in Medipix collaborations 1998 - now    aim was to maintain/improve design expertise </vt:lpstr>
      <vt:lpstr> </vt:lpstr>
      <vt:lpstr> </vt:lpstr>
      <vt:lpstr>density in pixel ASICs CERN Medipix team</vt:lpstr>
      <vt:lpstr>hybridization is now ‘hot’ innovation  for commercial CMOS imagers     amazing: hybrid pixel detectors for physics  are becoming disregarded and  1-tier ‘monolithic’ favored   we should exploit new industrial capabilities:  replace solder bumps by copper connects put more functions in multilayer chips 2-tiers,  later on even 3-4 tiers</vt:lpstr>
      <vt:lpstr> </vt:lpstr>
      <vt:lpstr>hybridization is now ‘hot’ innovation  for commercial CMOS imagers     amazing: hybrid pixel detectors for physics  are becoming disregarded and  1-tier ‘monolithic’ favored   we should exploit new industrial capabilities:  replace solder bumps by copper connects put more functions in multilayer chips 2-tiers,  later on even 3-4 tiers</vt:lpstr>
      <vt:lpstr>Flash Memory</vt:lpstr>
      <vt:lpstr>Toshiba holes</vt:lpstr>
      <vt:lpstr>signals of m.i.p. in thin pixel detectors    particle energy loss/deposition  [a brief overview]</vt:lpstr>
      <vt:lpstr>Energy loss muons in silicon</vt:lpstr>
      <vt:lpstr>ENERGY LOSS vs ENERGY DEPOSIT</vt:lpstr>
      <vt:lpstr>measurements with m.i.p.s  in Si   (1979)</vt:lpstr>
      <vt:lpstr>Small pitch pixels: Timepix by LHCb</vt:lpstr>
      <vt:lpstr>TYPICAL TRAILS ...</vt:lpstr>
      <vt:lpstr>now look at real thin pixel detectors simulations 1 - 3 - 5.6 µm   measurements 5.6 – 120 µm using 12 GeV protons at grazing angle Perugia team (Passeri, Meroli, Servoli,..)</vt:lpstr>
      <vt:lpstr>Landau distribution 3 µm Si  Geant4</vt:lpstr>
      <vt:lpstr>Landau distribution 3 µm Si  Geant4</vt:lpstr>
      <vt:lpstr>Landau 3 and 1 µm Si  Geant4</vt:lpstr>
      <vt:lpstr>Landau 3 and 1 µm Si  Geant3</vt:lpstr>
      <vt:lpstr> </vt:lpstr>
      <vt:lpstr>Landau 5.6, 3 and 1 µm Si  + experiment</vt:lpstr>
      <vt:lpstr> </vt:lpstr>
      <vt:lpstr> </vt:lpstr>
      <vt:lpstr>comparison with earlier data</vt:lpstr>
      <vt:lpstr>can mip’s give zero signal  in 1 µm Si layer ?  as simulated by Geant4 &amp; Allpix  these use ‘Bichsel’model with ‘large’ transfers  however, look at EELS results we may have to update Allpix  task for SubQin4Ts </vt:lpstr>
      <vt:lpstr>The basic, small energy transfers - plasmons</vt:lpstr>
      <vt:lpstr> </vt:lpstr>
      <vt:lpstr>ATTRACT proposal</vt:lpstr>
      <vt:lpstr>Future particle imagers at colliders </vt:lpstr>
      <vt:lpstr>Some Conclusions</vt:lpstr>
      <vt:lpstr>Future experiments will rely on newest electronics need timely R&amp;D efforts, expertise and resources   worldwide collaboration &amp; tens of millions to do it right      Thank You</vt:lpstr>
      <vt:lpstr>There's plenty of room at the bottom   Richard P. Feynman 1959, APS at Caltech</vt:lpstr>
      <vt:lpstr>capacitance determination nm dimensions</vt:lpstr>
      <vt:lpstr>CARRIER TRANSPORT in Si and GaAs    </vt:lpstr>
      <vt:lpstr>End</vt:lpstr>
    </vt:vector>
  </TitlesOfParts>
  <Company>ʦ怀_Į濾뿿킀֯瀜_ʦ뛼뿿큰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by PHOTON COUNTING with  256 x 256 PIXEL MATRIX</dc:title>
  <dc:creator>Erik HEIJNE</dc:creator>
  <cp:lastModifiedBy>Erik Heijne</cp:lastModifiedBy>
  <cp:revision>504</cp:revision>
  <cp:lastPrinted>2017-10-29T18:01:53Z</cp:lastPrinted>
  <dcterms:created xsi:type="dcterms:W3CDTF">2004-06-03T21:13:22Z</dcterms:created>
  <dcterms:modified xsi:type="dcterms:W3CDTF">2019-03-19T14:24:02Z</dcterms:modified>
</cp:coreProperties>
</file>